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9"/>
  </p:notesMasterIdLst>
  <p:sldIdLst>
    <p:sldId id="1350" r:id="rId2"/>
    <p:sldId id="1349" r:id="rId3"/>
    <p:sldId id="1373" r:id="rId4"/>
    <p:sldId id="1252" r:id="rId5"/>
    <p:sldId id="1253" r:id="rId6"/>
    <p:sldId id="1254" r:id="rId7"/>
    <p:sldId id="1257" r:id="rId8"/>
    <p:sldId id="1258" r:id="rId9"/>
    <p:sldId id="1256" r:id="rId10"/>
    <p:sldId id="1259" r:id="rId11"/>
    <p:sldId id="1198" r:id="rId12"/>
    <p:sldId id="1202" r:id="rId13"/>
    <p:sldId id="1260" r:id="rId14"/>
    <p:sldId id="1199" r:id="rId15"/>
    <p:sldId id="1200" r:id="rId16"/>
    <p:sldId id="1204" r:id="rId17"/>
    <p:sldId id="1205" r:id="rId18"/>
    <p:sldId id="1206" r:id="rId19"/>
    <p:sldId id="1230" r:id="rId20"/>
    <p:sldId id="1261" r:id="rId21"/>
    <p:sldId id="1262" r:id="rId22"/>
    <p:sldId id="1238" r:id="rId23"/>
    <p:sldId id="1240" r:id="rId24"/>
    <p:sldId id="1241" r:id="rId25"/>
    <p:sldId id="1242" r:id="rId26"/>
    <p:sldId id="1243" r:id="rId27"/>
    <p:sldId id="1341" r:id="rId28"/>
    <p:sldId id="1342" r:id="rId29"/>
    <p:sldId id="1343" r:id="rId30"/>
    <p:sldId id="1344" r:id="rId31"/>
    <p:sldId id="1345" r:id="rId32"/>
    <p:sldId id="1210" r:id="rId33"/>
    <p:sldId id="1212" r:id="rId34"/>
    <p:sldId id="1236" r:id="rId35"/>
    <p:sldId id="1346" r:id="rId36"/>
    <p:sldId id="1347" r:id="rId37"/>
    <p:sldId id="1264" r:id="rId38"/>
    <p:sldId id="1263" r:id="rId39"/>
    <p:sldId id="1213" r:id="rId40"/>
    <p:sldId id="1272" r:id="rId41"/>
    <p:sldId id="1265" r:id="rId42"/>
    <p:sldId id="1351" r:id="rId43"/>
    <p:sldId id="1352" r:id="rId44"/>
    <p:sldId id="1353" r:id="rId45"/>
    <p:sldId id="1354" r:id="rId46"/>
    <p:sldId id="1359" r:id="rId47"/>
    <p:sldId id="1277" r:id="rId48"/>
    <p:sldId id="1355" r:id="rId49"/>
    <p:sldId id="1356" r:id="rId50"/>
    <p:sldId id="1203" r:id="rId51"/>
    <p:sldId id="1357" r:id="rId52"/>
    <p:sldId id="1358" r:id="rId53"/>
    <p:sldId id="257" r:id="rId54"/>
    <p:sldId id="258" r:id="rId55"/>
    <p:sldId id="259" r:id="rId56"/>
    <p:sldId id="1374" r:id="rId57"/>
    <p:sldId id="1375" r:id="rId58"/>
    <p:sldId id="1360" r:id="rId59"/>
    <p:sldId id="1361" r:id="rId60"/>
    <p:sldId id="1362" r:id="rId61"/>
    <p:sldId id="1217" r:id="rId62"/>
    <p:sldId id="1219" r:id="rId63"/>
    <p:sldId id="1270" r:id="rId64"/>
    <p:sldId id="1218" r:id="rId65"/>
    <p:sldId id="1224" r:id="rId66"/>
    <p:sldId id="1225" r:id="rId67"/>
    <p:sldId id="1278" r:id="rId68"/>
    <p:sldId id="1301" r:id="rId69"/>
    <p:sldId id="1302" r:id="rId70"/>
    <p:sldId id="1303" r:id="rId71"/>
    <p:sldId id="1348" r:id="rId72"/>
    <p:sldId id="1363" r:id="rId73"/>
    <p:sldId id="1369" r:id="rId74"/>
    <p:sldId id="1370" r:id="rId75"/>
    <p:sldId id="1371" r:id="rId76"/>
    <p:sldId id="1372" r:id="rId77"/>
    <p:sldId id="1365" r:id="rId78"/>
    <p:sldId id="1234" r:id="rId79"/>
    <p:sldId id="1235" r:id="rId80"/>
    <p:sldId id="1364" r:id="rId81"/>
    <p:sldId id="1282" r:id="rId82"/>
    <p:sldId id="1283" r:id="rId83"/>
    <p:sldId id="1232" r:id="rId84"/>
    <p:sldId id="1285" r:id="rId85"/>
    <p:sldId id="1279" r:id="rId86"/>
    <p:sldId id="1280" r:id="rId87"/>
    <p:sldId id="1281" r:id="rId88"/>
    <p:sldId id="1233" r:id="rId89"/>
    <p:sldId id="1284" r:id="rId90"/>
    <p:sldId id="1287" r:id="rId91"/>
    <p:sldId id="1288" r:id="rId92"/>
    <p:sldId id="1290" r:id="rId93"/>
    <p:sldId id="1289" r:id="rId94"/>
    <p:sldId id="1291" r:id="rId95"/>
    <p:sldId id="1292" r:id="rId96"/>
    <p:sldId id="1293" r:id="rId97"/>
    <p:sldId id="1298" r:id="rId98"/>
    <p:sldId id="1294" r:id="rId99"/>
    <p:sldId id="1295" r:id="rId100"/>
    <p:sldId id="1296" r:id="rId101"/>
    <p:sldId id="1297" r:id="rId102"/>
    <p:sldId id="1226" r:id="rId103"/>
    <p:sldId id="1299" r:id="rId104"/>
    <p:sldId id="1300" r:id="rId105"/>
    <p:sldId id="1304" r:id="rId106"/>
    <p:sldId id="1305" r:id="rId107"/>
    <p:sldId id="1330" r:id="rId108"/>
    <p:sldId id="1306" r:id="rId109"/>
    <p:sldId id="1307" r:id="rId110"/>
    <p:sldId id="1308" r:id="rId111"/>
    <p:sldId id="1309" r:id="rId112"/>
    <p:sldId id="1315" r:id="rId113"/>
    <p:sldId id="1316" r:id="rId114"/>
    <p:sldId id="1317" r:id="rId115"/>
    <p:sldId id="1310" r:id="rId116"/>
    <p:sldId id="1311" r:id="rId117"/>
    <p:sldId id="1312" r:id="rId118"/>
    <p:sldId id="1313" r:id="rId119"/>
    <p:sldId id="1314" r:id="rId120"/>
    <p:sldId id="1327" r:id="rId121"/>
    <p:sldId id="1328" r:id="rId122"/>
    <p:sldId id="1337" r:id="rId123"/>
    <p:sldId id="1329" r:id="rId124"/>
    <p:sldId id="1366" r:id="rId125"/>
    <p:sldId id="1368" r:id="rId126"/>
    <p:sldId id="1340" r:id="rId127"/>
    <p:sldId id="1367" r:id="rId1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6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501" autoAdjust="0"/>
  </p:normalViewPr>
  <p:slideViewPr>
    <p:cSldViewPr>
      <p:cViewPr varScale="1">
        <p:scale>
          <a:sx n="80" d="100"/>
          <a:sy n="80" d="100"/>
        </p:scale>
        <p:origin x="954" y="78"/>
      </p:cViewPr>
      <p:guideLst>
        <p:guide orient="horz" pos="2160"/>
        <p:guide pos="286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BEC90E-EE88-4D0B-85BA-C2E803436643}" type="datetimeFigureOut">
              <a:rPr lang="en-US" smtClean="0"/>
              <a:t>5/2/2020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465935-B6A5-4D56-89C3-80B56AA34524}" type="slidenum">
              <a:rPr lang="en-US" smtClean="0"/>
              <a:t>‹#›</a:t>
            </a:fld>
            <a:endParaRPr lang="en-US"/>
          </a:p>
        </p:txBody>
      </p:sp>
    </p:spTree>
    <p:extLst>
      <p:ext uri="{BB962C8B-B14F-4D97-AF65-F5344CB8AC3E}">
        <p14:creationId xmlns:p14="http://schemas.microsoft.com/office/powerpoint/2010/main" val="1328020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465935-B6A5-4D56-89C3-80B56AA34524}" type="slidenum">
              <a:rPr lang="en-US" smtClean="0"/>
              <a:t>118</a:t>
            </a:fld>
            <a:endParaRPr lang="en-US"/>
          </a:p>
        </p:txBody>
      </p:sp>
    </p:spTree>
    <p:extLst>
      <p:ext uri="{BB962C8B-B14F-4D97-AF65-F5344CB8AC3E}">
        <p14:creationId xmlns:p14="http://schemas.microsoft.com/office/powerpoint/2010/main" val="4486604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1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180" y="76200"/>
            <a:ext cx="8403020" cy="685800"/>
          </a:xfrm>
        </p:spPr>
        <p:txBody>
          <a:bodyPr anchor="ctr" anchorCtr="0">
            <a:normAutofit/>
          </a:bodyPr>
          <a:lstStyle>
            <a:lvl1pPr algn="l">
              <a:defRPr sz="3000" b="0">
                <a:solidFill>
                  <a:schemeClr val="tx1">
                    <a:lumMod val="85000"/>
                    <a:lumOff val="15000"/>
                  </a:schemeClr>
                </a:solidFill>
              </a:defRPr>
            </a:lvl1pPr>
          </a:lstStyle>
          <a:p>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0" y="798001"/>
            <a:ext cx="466344" cy="10972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0"/>
          <p:cNvSpPr txBox="1"/>
          <p:nvPr userDrawn="1"/>
        </p:nvSpPr>
        <p:spPr>
          <a:xfrm>
            <a:off x="34925" y="6394451"/>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798001"/>
            <a:ext cx="466344" cy="10972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10"/>
          <p:cNvSpPr txBox="1"/>
          <p:nvPr userDrawn="1"/>
        </p:nvSpPr>
        <p:spPr>
          <a:xfrm>
            <a:off x="34925" y="6394451"/>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163FA6CE-B953-4C1B-AC43-7CAEDCACF3ED}" type="datetimeFigureOut">
              <a:rPr lang="en-US" smtClean="0"/>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F7A880-94F0-4E9D-9CB5-AC5D82B4A25C}" type="slidenum">
              <a:rPr lang="en-US" smtClean="0"/>
              <a:t>‹#›</a:t>
            </a:fld>
            <a:endParaRPr lang="en-US"/>
          </a:p>
        </p:txBody>
      </p:sp>
    </p:spTree>
    <p:extLst>
      <p:ext uri="{BB962C8B-B14F-4D97-AF65-F5344CB8AC3E}">
        <p14:creationId xmlns:p14="http://schemas.microsoft.com/office/powerpoint/2010/main" val="39106903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5/2/2020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www.ethans.co.in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0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hyperlink" Target="http://www.ethans.co.in/" TargetMode="Externa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www.statisticshowto.com/wp-content/uploads/2013/11/t-score.jpg" TargetMode="External"/><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6.jpeg"/><Relationship Id="rId4" Type="http://schemas.openxmlformats.org/officeDocument/2006/relationships/image" Target="../media/image105.jpeg"/></Relationships>
</file>

<file path=ppt/slides/_rels/slide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6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9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0ED831C-135D-4136-91F2-9CC9D2C3BC85}"/>
              </a:ext>
            </a:extLst>
          </p:cNvPr>
          <p:cNvPicPr>
            <a:picLocks noChangeAspect="1"/>
          </p:cNvPicPr>
          <p:nvPr/>
        </p:nvPicPr>
        <p:blipFill>
          <a:blip r:embed="rId2"/>
          <a:stretch>
            <a:fillRect/>
          </a:stretch>
        </p:blipFill>
        <p:spPr>
          <a:xfrm>
            <a:off x="76200" y="1299159"/>
            <a:ext cx="8991600" cy="4259681"/>
          </a:xfrm>
          <a:prstGeom prst="rect">
            <a:avLst/>
          </a:prstGeom>
        </p:spPr>
      </p:pic>
    </p:spTree>
    <p:extLst>
      <p:ext uri="{BB962C8B-B14F-4D97-AF65-F5344CB8AC3E}">
        <p14:creationId xmlns:p14="http://schemas.microsoft.com/office/powerpoint/2010/main" val="2566307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0600" y="3554506"/>
            <a:ext cx="5029200" cy="2857500"/>
          </a:xfrm>
          <a:prstGeom prst="rect">
            <a:avLst/>
          </a:prstGeom>
        </p:spPr>
      </p:pic>
      <p:pic>
        <p:nvPicPr>
          <p:cNvPr id="3" name="Picture 2"/>
          <p:cNvPicPr>
            <a:picLocks noChangeAspect="1"/>
          </p:cNvPicPr>
          <p:nvPr/>
        </p:nvPicPr>
        <p:blipFill>
          <a:blip r:embed="rId3"/>
          <a:stretch>
            <a:fillRect/>
          </a:stretch>
        </p:blipFill>
        <p:spPr>
          <a:xfrm>
            <a:off x="1524000" y="990600"/>
            <a:ext cx="5915025" cy="2381250"/>
          </a:xfrm>
          <a:prstGeom prst="rect">
            <a:avLst/>
          </a:prstGeom>
        </p:spPr>
      </p:pic>
      <p:sp>
        <p:nvSpPr>
          <p:cNvPr id="4" name="TextBox 3"/>
          <p:cNvSpPr txBox="1"/>
          <p:nvPr/>
        </p:nvSpPr>
        <p:spPr>
          <a:xfrm>
            <a:off x="6172200" y="3581400"/>
            <a:ext cx="2493645" cy="2031325"/>
          </a:xfrm>
          <a:prstGeom prst="rect">
            <a:avLst/>
          </a:prstGeom>
          <a:noFill/>
        </p:spPr>
        <p:txBody>
          <a:bodyPr wrap="square" rtlCol="0">
            <a:spAutoFit/>
          </a:bodyPr>
          <a:lstStyle/>
          <a:p>
            <a:r>
              <a:rPr lang="en-US" dirty="0"/>
              <a:t>X=Data values</a:t>
            </a:r>
          </a:p>
          <a:p>
            <a:r>
              <a:rPr lang="en-US" dirty="0"/>
              <a:t>n= # of items in a sample</a:t>
            </a:r>
          </a:p>
          <a:p>
            <a:r>
              <a:rPr lang="en-US" dirty="0"/>
              <a:t>N=# of items in a Pop.</a:t>
            </a:r>
          </a:p>
          <a:p>
            <a:r>
              <a:rPr lang="en-US" dirty="0"/>
              <a:t>X(with bar)= Sample Mean</a:t>
            </a:r>
          </a:p>
          <a:p>
            <a:r>
              <a:rPr lang="en-US" dirty="0"/>
              <a:t>Meu=Population mean</a:t>
            </a:r>
          </a:p>
        </p:txBody>
      </p:sp>
    </p:spTree>
    <p:extLst>
      <p:ext uri="{BB962C8B-B14F-4D97-AF65-F5344CB8AC3E}">
        <p14:creationId xmlns:p14="http://schemas.microsoft.com/office/powerpoint/2010/main" val="25126073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400" y="1143001"/>
            <a:ext cx="6324600" cy="3810000"/>
          </a:xfrm>
          <a:prstGeom prst="rect">
            <a:avLst/>
          </a:prstGeom>
        </p:spPr>
      </p:pic>
      <p:sp>
        <p:nvSpPr>
          <p:cNvPr id="3" name="TextBox 2"/>
          <p:cNvSpPr txBox="1"/>
          <p:nvPr/>
        </p:nvSpPr>
        <p:spPr>
          <a:xfrm>
            <a:off x="114300" y="381000"/>
            <a:ext cx="1600200" cy="369332"/>
          </a:xfrm>
          <a:prstGeom prst="rect">
            <a:avLst/>
          </a:prstGeom>
          <a:noFill/>
        </p:spPr>
        <p:txBody>
          <a:bodyPr wrap="square" rtlCol="0">
            <a:spAutoFit/>
          </a:bodyPr>
          <a:lstStyle/>
          <a:p>
            <a:r>
              <a:rPr lang="en-US" dirty="0"/>
              <a:t>SSW</a:t>
            </a:r>
          </a:p>
        </p:txBody>
      </p:sp>
      <p:sp>
        <p:nvSpPr>
          <p:cNvPr id="5" name="Rectangle 4"/>
          <p:cNvSpPr/>
          <p:nvPr/>
        </p:nvSpPr>
        <p:spPr>
          <a:xfrm>
            <a:off x="228600" y="5181600"/>
            <a:ext cx="8534400" cy="646331"/>
          </a:xfrm>
          <a:prstGeom prst="rect">
            <a:avLst/>
          </a:prstGeom>
        </p:spPr>
        <p:txBody>
          <a:bodyPr wrap="square">
            <a:spAutoFit/>
          </a:bodyPr>
          <a:lstStyle/>
          <a:p>
            <a:r>
              <a:rPr lang="en-US" dirty="0">
                <a:solidFill>
                  <a:srgbClr val="333333"/>
                </a:solidFill>
                <a:latin typeface="proxima-nova"/>
              </a:rPr>
              <a:t>Instead of subtracting our grand mean, we will be subtracting </a:t>
            </a:r>
            <a:r>
              <a:rPr lang="en-US" dirty="0">
                <a:solidFill>
                  <a:srgbClr val="000000"/>
                </a:solidFill>
                <a:latin typeface="proxima-nova"/>
              </a:rPr>
              <a:t>the individual means for each company.</a:t>
            </a:r>
            <a:endParaRPr lang="en-US" dirty="0"/>
          </a:p>
        </p:txBody>
      </p:sp>
    </p:spTree>
    <p:extLst>
      <p:ext uri="{BB962C8B-B14F-4D97-AF65-F5344CB8AC3E}">
        <p14:creationId xmlns:p14="http://schemas.microsoft.com/office/powerpoint/2010/main" val="38083509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4400" y="1066801"/>
            <a:ext cx="6400800" cy="3962400"/>
          </a:xfrm>
          <a:prstGeom prst="rect">
            <a:avLst/>
          </a:prstGeom>
        </p:spPr>
      </p:pic>
      <p:sp>
        <p:nvSpPr>
          <p:cNvPr id="3" name="TextBox 2"/>
          <p:cNvSpPr txBox="1"/>
          <p:nvPr/>
        </p:nvSpPr>
        <p:spPr>
          <a:xfrm>
            <a:off x="114300" y="381000"/>
            <a:ext cx="1600200" cy="369332"/>
          </a:xfrm>
          <a:prstGeom prst="rect">
            <a:avLst/>
          </a:prstGeom>
          <a:noFill/>
        </p:spPr>
        <p:txBody>
          <a:bodyPr wrap="square" rtlCol="0">
            <a:spAutoFit/>
          </a:bodyPr>
          <a:lstStyle/>
          <a:p>
            <a:r>
              <a:rPr lang="en-US" dirty="0"/>
              <a:t>SSB</a:t>
            </a:r>
          </a:p>
        </p:txBody>
      </p:sp>
      <p:sp>
        <p:nvSpPr>
          <p:cNvPr id="5" name="Rectangle 4"/>
          <p:cNvSpPr/>
          <p:nvPr/>
        </p:nvSpPr>
        <p:spPr>
          <a:xfrm>
            <a:off x="228600" y="5354137"/>
            <a:ext cx="8458200" cy="923330"/>
          </a:xfrm>
          <a:prstGeom prst="rect">
            <a:avLst/>
          </a:prstGeom>
        </p:spPr>
        <p:txBody>
          <a:bodyPr wrap="square">
            <a:spAutoFit/>
          </a:bodyPr>
          <a:lstStyle/>
          <a:p>
            <a:r>
              <a:rPr lang="en-US" dirty="0"/>
              <a:t>The variance between the mean score for each company and the grand mean.</a:t>
            </a:r>
          </a:p>
          <a:p>
            <a:r>
              <a:rPr lang="en-US" dirty="0"/>
              <a:t>Each company's mean was made up of four data values. So, we need to multiply it by four so each square is representative of each data value.</a:t>
            </a:r>
            <a:r>
              <a:rPr lang="en-US" dirty="0">
                <a:solidFill>
                  <a:srgbClr val="333333"/>
                </a:solidFill>
                <a:latin typeface="proxima-nova"/>
              </a:rPr>
              <a:t> </a:t>
            </a:r>
            <a:endParaRPr lang="en-US" dirty="0"/>
          </a:p>
        </p:txBody>
      </p:sp>
    </p:spTree>
    <p:extLst>
      <p:ext uri="{BB962C8B-B14F-4D97-AF65-F5344CB8AC3E}">
        <p14:creationId xmlns:p14="http://schemas.microsoft.com/office/powerpoint/2010/main" val="5602806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ym typeface="+mn-ea"/>
              </a:rPr>
              <a:t>Anova</a:t>
            </a:r>
            <a:endParaRPr lang="en-US"/>
          </a:p>
        </p:txBody>
      </p:sp>
      <p:sp>
        <p:nvSpPr>
          <p:cNvPr id="2" name="Text Box 1"/>
          <p:cNvSpPr txBox="1"/>
          <p:nvPr/>
        </p:nvSpPr>
        <p:spPr>
          <a:xfrm>
            <a:off x="567690" y="1094105"/>
            <a:ext cx="7167245" cy="2527935"/>
          </a:xfrm>
          <a:prstGeom prst="rect">
            <a:avLst/>
          </a:prstGeom>
          <a:noFill/>
          <a:ln>
            <a:solidFill>
              <a:schemeClr val="accent1"/>
            </a:solidFill>
          </a:ln>
        </p:spPr>
        <p:txBody>
          <a:bodyPr wrap="square" rtlCol="0" anchor="t">
            <a:spAutoFit/>
          </a:bodyPr>
          <a:lstStyle/>
          <a:p>
            <a:pPr marL="285750" indent="-285750">
              <a:lnSpc>
                <a:spcPct val="110000"/>
              </a:lnSpc>
              <a:buFont typeface="Arial" panose="020B0604020202020204" pitchFamily="34" charset="0"/>
              <a:buChar char="•"/>
            </a:pPr>
            <a:r>
              <a:rPr lang="en-IN" dirty="0">
                <a:sym typeface="+mn-ea"/>
              </a:rPr>
              <a:t>Analysis of variance (ANOVA) is a method for testing the hypothesis about the difference between two or more population means </a:t>
            </a:r>
            <a:endParaRPr lang="en-IN" dirty="0"/>
          </a:p>
          <a:p>
            <a:pPr marL="285750" indent="-285750">
              <a:lnSpc>
                <a:spcPct val="110000"/>
              </a:lnSpc>
              <a:buFont typeface="Arial" panose="020B0604020202020204" pitchFamily="34" charset="0"/>
              <a:buChar char="•"/>
            </a:pPr>
            <a:r>
              <a:rPr lang="en-US" dirty="0">
                <a:sym typeface="+mn-ea"/>
              </a:rPr>
              <a:t>ANOVA compares the amount of variation between the groups with the amount of variation within the groups.</a:t>
            </a:r>
            <a:endParaRPr lang="en-US" dirty="0"/>
          </a:p>
          <a:p>
            <a:pPr marL="285750" indent="-285750">
              <a:lnSpc>
                <a:spcPct val="110000"/>
              </a:lnSpc>
              <a:buFont typeface="Arial" panose="020B0604020202020204" pitchFamily="34" charset="0"/>
              <a:buChar char="•"/>
            </a:pPr>
            <a:r>
              <a:rPr lang="en-IN" dirty="0">
                <a:sym typeface="+mn-ea"/>
              </a:rPr>
              <a:t>There are several varieties of ANOVA, such as one-factor (or one-way) ANOVA, two-factor (or two-way) ANOVA, and so on, and also repeated measures ANOVA</a:t>
            </a:r>
            <a:endParaRPr lang="en-US" dirty="0"/>
          </a:p>
          <a:p>
            <a:pPr>
              <a:lnSpc>
                <a:spcPct val="110000"/>
              </a:lnSpc>
            </a:pPr>
            <a:endParaRPr lang="en-US"/>
          </a:p>
        </p:txBody>
      </p:sp>
      <p:pic>
        <p:nvPicPr>
          <p:cNvPr id="5" name="Picture 4"/>
          <p:cNvPicPr>
            <a:picLocks noChangeAspect="1"/>
          </p:cNvPicPr>
          <p:nvPr/>
        </p:nvPicPr>
        <p:blipFill>
          <a:blip r:embed="rId2"/>
          <a:stretch>
            <a:fillRect/>
          </a:stretch>
        </p:blipFill>
        <p:spPr>
          <a:xfrm>
            <a:off x="1600200" y="3770950"/>
            <a:ext cx="5429250" cy="2827441"/>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0" y="1447800"/>
            <a:ext cx="3657600" cy="2800350"/>
          </a:xfrm>
          <a:prstGeom prst="rect">
            <a:avLst/>
          </a:prstGeom>
        </p:spPr>
      </p:pic>
      <p:sp>
        <p:nvSpPr>
          <p:cNvPr id="3" name="TextBox 2"/>
          <p:cNvSpPr txBox="1"/>
          <p:nvPr/>
        </p:nvSpPr>
        <p:spPr>
          <a:xfrm>
            <a:off x="4800600" y="1524000"/>
            <a:ext cx="2438400" cy="646331"/>
          </a:xfrm>
          <a:prstGeom prst="rect">
            <a:avLst/>
          </a:prstGeom>
          <a:noFill/>
        </p:spPr>
        <p:txBody>
          <a:bodyPr wrap="square" rtlCol="0">
            <a:spAutoFit/>
          </a:bodyPr>
          <a:lstStyle/>
          <a:p>
            <a:r>
              <a:rPr lang="en-US" dirty="0"/>
              <a:t>M is no of levels=4</a:t>
            </a:r>
          </a:p>
          <a:p>
            <a:r>
              <a:rPr lang="en-US" dirty="0"/>
              <a:t>n(t) is no of records =16</a:t>
            </a:r>
          </a:p>
        </p:txBody>
      </p:sp>
      <p:pic>
        <p:nvPicPr>
          <p:cNvPr id="4" name="Picture 3"/>
          <p:cNvPicPr>
            <a:picLocks noChangeAspect="1"/>
          </p:cNvPicPr>
          <p:nvPr/>
        </p:nvPicPr>
        <p:blipFill>
          <a:blip r:embed="rId3"/>
          <a:stretch>
            <a:fillRect/>
          </a:stretch>
        </p:blipFill>
        <p:spPr>
          <a:xfrm>
            <a:off x="4343400" y="2667000"/>
            <a:ext cx="3286125" cy="2705100"/>
          </a:xfrm>
          <a:prstGeom prst="rect">
            <a:avLst/>
          </a:prstGeom>
        </p:spPr>
      </p:pic>
      <p:pic>
        <p:nvPicPr>
          <p:cNvPr id="5" name="Picture 4"/>
          <p:cNvPicPr>
            <a:picLocks noChangeAspect="1"/>
          </p:cNvPicPr>
          <p:nvPr/>
        </p:nvPicPr>
        <p:blipFill>
          <a:blip r:embed="rId4"/>
          <a:stretch>
            <a:fillRect/>
          </a:stretch>
        </p:blipFill>
        <p:spPr>
          <a:xfrm>
            <a:off x="6781800" y="5562600"/>
            <a:ext cx="2319867" cy="838200"/>
          </a:xfrm>
          <a:prstGeom prst="rect">
            <a:avLst/>
          </a:prstGeom>
        </p:spPr>
      </p:pic>
    </p:spTree>
    <p:extLst>
      <p:ext uri="{BB962C8B-B14F-4D97-AF65-F5344CB8AC3E}">
        <p14:creationId xmlns:p14="http://schemas.microsoft.com/office/powerpoint/2010/main" val="22618573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4800" y="1066800"/>
            <a:ext cx="3924300" cy="5276850"/>
          </a:xfrm>
          <a:prstGeom prst="rect">
            <a:avLst/>
          </a:prstGeom>
        </p:spPr>
      </p:pic>
      <p:sp>
        <p:nvSpPr>
          <p:cNvPr id="5" name="Rectangle 4"/>
          <p:cNvSpPr/>
          <p:nvPr/>
        </p:nvSpPr>
        <p:spPr>
          <a:xfrm>
            <a:off x="4419600" y="1524000"/>
            <a:ext cx="4572000" cy="2585323"/>
          </a:xfrm>
          <a:prstGeom prst="rect">
            <a:avLst/>
          </a:prstGeom>
        </p:spPr>
        <p:txBody>
          <a:bodyPr>
            <a:spAutoFit/>
          </a:bodyPr>
          <a:lstStyle/>
          <a:p>
            <a:pPr algn="just"/>
            <a:r>
              <a:rPr lang="en-US" dirty="0">
                <a:solidFill>
                  <a:srgbClr val="333333"/>
                </a:solidFill>
                <a:latin typeface="proxima-nova"/>
              </a:rPr>
              <a:t>Well, our F-statistic was 0.727, </a:t>
            </a:r>
            <a:r>
              <a:rPr lang="en-US" dirty="0">
                <a:solidFill>
                  <a:srgbClr val="000000"/>
                </a:solidFill>
                <a:latin typeface="proxima-nova"/>
              </a:rPr>
              <a:t>so we definitely do not reject our null hypothesis.</a:t>
            </a:r>
            <a:r>
              <a:rPr lang="en-US" dirty="0">
                <a:solidFill>
                  <a:srgbClr val="333333"/>
                </a:solidFill>
                <a:latin typeface="proxima-nova"/>
              </a:rPr>
              <a:t> </a:t>
            </a:r>
          </a:p>
          <a:p>
            <a:endParaRPr lang="en-US" dirty="0">
              <a:solidFill>
                <a:srgbClr val="333333"/>
              </a:solidFill>
              <a:latin typeface="proxima-nova"/>
            </a:endParaRPr>
          </a:p>
          <a:p>
            <a:pPr algn="just"/>
            <a:r>
              <a:rPr lang="en-US" dirty="0">
                <a:solidFill>
                  <a:srgbClr val="333333"/>
                </a:solidFill>
                <a:latin typeface="proxima-nova"/>
              </a:rPr>
              <a:t>This means that there is not enough evidence to support that there is a significant level of difference between these four mobile service providers. It's likely that the reported difference in their mean scores occurred by chance.</a:t>
            </a:r>
            <a:endParaRPr lang="en-US" dirty="0"/>
          </a:p>
        </p:txBody>
      </p:sp>
    </p:spTree>
    <p:extLst>
      <p:ext uri="{BB962C8B-B14F-4D97-AF65-F5344CB8AC3E}">
        <p14:creationId xmlns:p14="http://schemas.microsoft.com/office/powerpoint/2010/main" val="1412653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1"/>
          <p:cNvSpPr txBox="1"/>
          <p:nvPr/>
        </p:nvSpPr>
        <p:spPr>
          <a:xfrm>
            <a:off x="533400" y="1752600"/>
            <a:ext cx="7967919" cy="914400"/>
          </a:xfrm>
          <a:prstGeom prst="rect">
            <a:avLst/>
          </a:prstGeom>
        </p:spPr>
        <p:txBody>
          <a:bodyPr>
            <a:normAutofit/>
          </a:bodyPr>
          <a:lstStyle/>
          <a:p>
            <a:pPr marL="342900" lvl="0" indent="-342900" algn="ctr">
              <a:spcBef>
                <a:spcPct val="20000"/>
              </a:spcBef>
              <a:defRPr/>
            </a:pPr>
            <a:r>
              <a:rPr lang="en-US" sz="2400" dirty="0">
                <a:sym typeface="+mn-ea"/>
              </a:rPr>
              <a:t>Decision Trees</a:t>
            </a:r>
            <a:endParaRPr kumimoji="0" lang="en-US" sz="2400" b="1" i="0" u="none" strike="noStrike" kern="1200" cap="none" spc="0" normalizeH="0" baseline="0" noProof="0" dirty="0">
              <a:ln>
                <a:noFill/>
              </a:ln>
              <a:solidFill>
                <a:srgbClr val="002060"/>
              </a:solidFill>
              <a:effectLst/>
              <a:uLnTx/>
              <a:uFillTx/>
              <a:latin typeface="+mn-lt"/>
              <a:ea typeface="+mn-ea"/>
              <a:cs typeface="+mn-cs"/>
            </a:endParaRPr>
          </a:p>
        </p:txBody>
      </p:sp>
      <p:sp>
        <p:nvSpPr>
          <p:cNvPr id="5" name="Rectangle 4"/>
          <p:cNvSpPr/>
          <p:nvPr/>
        </p:nvSpPr>
        <p:spPr>
          <a:xfrm>
            <a:off x="6858000" y="6324600"/>
            <a:ext cx="1973554" cy="369332"/>
          </a:xfrm>
          <a:prstGeom prst="rect">
            <a:avLst/>
          </a:prstGeom>
        </p:spPr>
        <p:txBody>
          <a:bodyPr wrap="none">
            <a:spAutoFit/>
          </a:bodyPr>
          <a:lstStyle/>
          <a:p>
            <a:r>
              <a:rPr lang="en-US" dirty="0">
                <a:hlinkClick r:id="rId2"/>
              </a:rPr>
              <a:t>www.ethans.co.in</a:t>
            </a:r>
            <a:r>
              <a:rPr lang="en-US" dirty="0"/>
              <a:t>  </a:t>
            </a:r>
          </a:p>
        </p:txBody>
      </p:sp>
      <p:pic>
        <p:nvPicPr>
          <p:cNvPr id="3" name="Content Placeholder 2"/>
          <p:cNvPicPr>
            <a:picLocks noGrp="1" noChangeAspect="1"/>
          </p:cNvPicPr>
          <p:nvPr>
            <p:ph idx="1"/>
          </p:nvPr>
        </p:nvPicPr>
        <p:blipFill>
          <a:blip r:embed="rId3"/>
          <a:stretch>
            <a:fillRect/>
          </a:stretch>
        </p:blipFill>
        <p:spPr>
          <a:xfrm>
            <a:off x="2707640" y="2487930"/>
            <a:ext cx="4445000" cy="3495675"/>
          </a:xfrm>
          <a:prstGeom prst="rect">
            <a:avLst/>
          </a:prstGeom>
        </p:spPr>
      </p:pic>
    </p:spTree>
    <p:extLst>
      <p:ext uri="{BB962C8B-B14F-4D97-AF65-F5344CB8AC3E}">
        <p14:creationId xmlns:p14="http://schemas.microsoft.com/office/powerpoint/2010/main" val="31471362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52400"/>
            <a:ext cx="6248400" cy="553085"/>
          </a:xfrm>
          <a:prstGeom prst="rect">
            <a:avLst/>
          </a:prstGeom>
        </p:spPr>
        <p:txBody>
          <a:bodyPr wrap="square">
            <a:spAutoFit/>
          </a:bodyPr>
          <a:lstStyle/>
          <a:p>
            <a:pPr>
              <a:spcBef>
                <a:spcPct val="0"/>
              </a:spcBef>
            </a:pPr>
            <a:r>
              <a:rPr lang="en-US" sz="3000" dirty="0">
                <a:sym typeface="+mn-ea"/>
              </a:rPr>
              <a:t>What is Decision Tree?</a:t>
            </a:r>
            <a:endParaRPr lang="en-US" sz="3000" dirty="0">
              <a:solidFill>
                <a:schemeClr val="tx1">
                  <a:lumMod val="85000"/>
                  <a:lumOff val="15000"/>
                </a:schemeClr>
              </a:solidFill>
              <a:latin typeface="+mj-lt"/>
              <a:ea typeface="+mj-ea"/>
              <a:cs typeface="+mj-cs"/>
            </a:endParaRPr>
          </a:p>
        </p:txBody>
      </p:sp>
      <p:sp>
        <p:nvSpPr>
          <p:cNvPr id="4" name="Content Placeholder 3"/>
          <p:cNvSpPr>
            <a:spLocks noGrp="1"/>
          </p:cNvSpPr>
          <p:nvPr>
            <p:ph idx="4294967295"/>
          </p:nvPr>
        </p:nvSpPr>
        <p:spPr>
          <a:xfrm>
            <a:off x="286385" y="1238250"/>
            <a:ext cx="7803515" cy="4264025"/>
          </a:xfrm>
          <a:ln>
            <a:solidFill>
              <a:schemeClr val="accent1"/>
            </a:solidFill>
          </a:ln>
        </p:spPr>
        <p:txBody>
          <a:bodyPr>
            <a:normAutofit fontScale="77500" lnSpcReduction="20000"/>
          </a:bodyPr>
          <a:lstStyle/>
          <a:p>
            <a:pPr algn="just"/>
            <a:r>
              <a:rPr lang="en-US" dirty="0">
                <a:sym typeface="+mn-ea"/>
              </a:rPr>
              <a:t>A structure that can be used to divide up a large collection of records into successively smaller sets of records by applying a sequence of simple decision rules.</a:t>
            </a:r>
            <a:endParaRPr lang="en-US" dirty="0"/>
          </a:p>
          <a:p>
            <a:pPr algn="just"/>
            <a:r>
              <a:rPr lang="en-US" dirty="0">
                <a:sym typeface="+mn-ea"/>
              </a:rPr>
              <a:t>A decision tree model consists of a set of rules for dividing a large heterogeneous population into smaller, more homogeneous groups with respect to a particular target variable.</a:t>
            </a:r>
            <a:endParaRPr lang="en-US" dirty="0"/>
          </a:p>
          <a:p>
            <a:pPr algn="just"/>
            <a:r>
              <a:rPr lang="en-US" dirty="0">
                <a:sym typeface="+mn-ea"/>
              </a:rPr>
              <a:t>Decision tree builds classification or regression models in the form of a tree structure. It breaks down a dataset into smaller and smaller subsets while at the same time an associated decision tree is incrementally developed. The final result is a tree with </a:t>
            </a:r>
            <a:r>
              <a:rPr lang="en-US" b="1" dirty="0">
                <a:sym typeface="+mn-ea"/>
              </a:rPr>
              <a:t>decision nodes</a:t>
            </a:r>
            <a:r>
              <a:rPr lang="en-US" dirty="0">
                <a:sym typeface="+mn-ea"/>
              </a:rPr>
              <a:t> and </a:t>
            </a:r>
            <a:r>
              <a:rPr lang="en-US" b="1" dirty="0">
                <a:sym typeface="+mn-ea"/>
              </a:rPr>
              <a:t>leaf nodes</a:t>
            </a:r>
            <a:r>
              <a:rPr lang="en-US" dirty="0">
                <a:sym typeface="+mn-ea"/>
              </a:rPr>
              <a:t>.</a:t>
            </a:r>
            <a:endParaRPr lang="en-US" dirty="0"/>
          </a:p>
        </p:txBody>
      </p:sp>
    </p:spTree>
    <p:extLst>
      <p:ext uri="{BB962C8B-B14F-4D97-AF65-F5344CB8AC3E}">
        <p14:creationId xmlns:p14="http://schemas.microsoft.com/office/powerpoint/2010/main" val="23562586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57505" y="1017905"/>
            <a:ext cx="8093075" cy="3693319"/>
          </a:xfrm>
          <a:prstGeom prst="rect">
            <a:avLst/>
          </a:prstGeom>
          <a:noFill/>
          <a:ln>
            <a:solidFill>
              <a:schemeClr val="accent1"/>
            </a:solidFill>
          </a:ln>
        </p:spPr>
        <p:txBody>
          <a:bodyPr wrap="square" rtlCol="0" anchor="t">
            <a:spAutoFit/>
          </a:bodyPr>
          <a:lstStyle/>
          <a:p>
            <a:r>
              <a:rPr lang="en-US" dirty="0">
                <a:sym typeface="+mn-ea"/>
              </a:rPr>
              <a:t>There are many specific decision-tree algorithms. Notable ones include:</a:t>
            </a:r>
            <a:endParaRPr lang="en-US" dirty="0"/>
          </a:p>
          <a:p>
            <a:pPr marL="742950" lvl="1" indent="-285750">
              <a:buFont typeface="Arial" panose="020B0604020202020204" pitchFamily="34" charset="0"/>
              <a:buChar char="•"/>
            </a:pPr>
            <a:r>
              <a:rPr lang="en-US" dirty="0">
                <a:sym typeface="+mn-ea"/>
              </a:rPr>
              <a:t>CART (Classification And Regression Tree)- IT use Gini index.</a:t>
            </a:r>
          </a:p>
          <a:p>
            <a:pPr lvl="1"/>
            <a:r>
              <a:rPr lang="en-US" dirty="0">
                <a:sym typeface="+mn-ea"/>
              </a:rPr>
              <a:t>Example :- </a:t>
            </a:r>
            <a:r>
              <a:rPr lang="en-US" dirty="0" err="1">
                <a:sym typeface="+mn-ea"/>
              </a:rPr>
              <a:t>Ctree</a:t>
            </a:r>
            <a:r>
              <a:rPr lang="en-US" dirty="0">
                <a:sym typeface="+mn-ea"/>
              </a:rPr>
              <a:t> , </a:t>
            </a:r>
            <a:r>
              <a:rPr lang="en-US" dirty="0" err="1">
                <a:sym typeface="+mn-ea"/>
              </a:rPr>
              <a:t>rpart</a:t>
            </a:r>
            <a:r>
              <a:rPr lang="en-US" dirty="0">
                <a:sym typeface="+mn-ea"/>
              </a:rPr>
              <a:t> </a:t>
            </a:r>
            <a:endParaRPr lang="en-US" dirty="0"/>
          </a:p>
          <a:p>
            <a:pPr marL="742950" lvl="1" indent="-285750">
              <a:buFont typeface="Arial" panose="020B0604020202020204" pitchFamily="34" charset="0"/>
              <a:buChar char="•"/>
            </a:pPr>
            <a:r>
              <a:rPr lang="en-US" dirty="0">
                <a:sym typeface="+mn-ea"/>
              </a:rPr>
              <a:t>CHAID (</a:t>
            </a:r>
            <a:r>
              <a:rPr lang="en-US" dirty="0" err="1">
                <a:sym typeface="+mn-ea"/>
              </a:rPr>
              <a:t>CHi</a:t>
            </a:r>
            <a:r>
              <a:rPr lang="en-US" dirty="0">
                <a:sym typeface="+mn-ea"/>
              </a:rPr>
              <a:t>-squared Automatic Interaction Detector) - Performs multi-level splits when computing classification trees.</a:t>
            </a:r>
            <a:endParaRPr lang="en-US" dirty="0"/>
          </a:p>
          <a:p>
            <a:pPr marL="742950" lvl="1" indent="-285750">
              <a:buFont typeface="Arial" panose="020B0604020202020204" pitchFamily="34" charset="0"/>
              <a:buChar char="•"/>
            </a:pPr>
            <a:r>
              <a:rPr lang="en-US" dirty="0">
                <a:sym typeface="+mn-ea"/>
              </a:rPr>
              <a:t>ID3 (Iterative </a:t>
            </a:r>
            <a:r>
              <a:rPr lang="en-US" dirty="0" err="1">
                <a:sym typeface="+mn-ea"/>
              </a:rPr>
              <a:t>Dichotomiser</a:t>
            </a:r>
            <a:r>
              <a:rPr lang="en-US" dirty="0">
                <a:sym typeface="+mn-ea"/>
              </a:rPr>
              <a:t> 3)</a:t>
            </a:r>
            <a:endParaRPr lang="en-US" dirty="0"/>
          </a:p>
          <a:p>
            <a:pPr marL="1200150" lvl="2" indent="-285750">
              <a:buFont typeface="Arial" panose="020B0604020202020204" pitchFamily="34" charset="0"/>
              <a:buChar char="•"/>
            </a:pPr>
            <a:r>
              <a:rPr lang="en-US" dirty="0">
                <a:sym typeface="+mn-ea"/>
              </a:rPr>
              <a:t>ID3 algorithm uses </a:t>
            </a:r>
            <a:r>
              <a:rPr lang="en-US" dirty="0">
                <a:sym typeface="+mn-ea"/>
                <a:hlinkClick r:id="rId2" action="ppaction://hlinksldjump"/>
              </a:rPr>
              <a:t>entropy</a:t>
            </a:r>
            <a:r>
              <a:rPr lang="en-US" dirty="0">
                <a:sym typeface="+mn-ea"/>
              </a:rPr>
              <a:t> to calculate the homogeneity of a sample.</a:t>
            </a:r>
            <a:endParaRPr lang="en-US" dirty="0"/>
          </a:p>
          <a:p>
            <a:pPr marL="1200150" lvl="2" indent="-285750">
              <a:buFont typeface="Arial" panose="020B0604020202020204" pitchFamily="34" charset="0"/>
              <a:buChar char="•"/>
            </a:pPr>
            <a:r>
              <a:rPr lang="en-US" dirty="0">
                <a:sym typeface="+mn-ea"/>
              </a:rPr>
              <a:t>If the sample is completely homogeneous the entropy is zero and if the sample is an equally divided it has entropy of one</a:t>
            </a:r>
            <a:endParaRPr lang="en-US" dirty="0"/>
          </a:p>
          <a:p>
            <a:pPr marL="1200150" lvl="2" indent="-285750">
              <a:buFont typeface="Arial" panose="020B0604020202020204" pitchFamily="34" charset="0"/>
              <a:buChar char="•"/>
            </a:pPr>
            <a:r>
              <a:rPr lang="en-US" dirty="0">
                <a:sym typeface="+mn-ea"/>
              </a:rPr>
              <a:t>We aim to decrease the entropy of the dataset until we reach leaf nodes at which point the subset that we are left with is pure, or has zero entropy and represents instances all of one class.</a:t>
            </a:r>
          </a:p>
          <a:p>
            <a:pPr lvl="2"/>
            <a:r>
              <a:rPr lang="en-US" dirty="0">
                <a:sym typeface="+mn-ea"/>
              </a:rPr>
              <a:t>Example : C5.0</a:t>
            </a:r>
          </a:p>
        </p:txBody>
      </p:sp>
      <p:sp>
        <p:nvSpPr>
          <p:cNvPr id="3" name="Rectangle 2"/>
          <p:cNvSpPr/>
          <p:nvPr/>
        </p:nvSpPr>
        <p:spPr>
          <a:xfrm>
            <a:off x="-8965" y="76200"/>
            <a:ext cx="6248400" cy="553085"/>
          </a:xfrm>
          <a:prstGeom prst="rect">
            <a:avLst/>
          </a:prstGeom>
        </p:spPr>
        <p:txBody>
          <a:bodyPr wrap="square">
            <a:spAutoFit/>
          </a:bodyPr>
          <a:lstStyle/>
          <a:p>
            <a:pPr>
              <a:spcBef>
                <a:spcPct val="0"/>
              </a:spcBef>
            </a:pPr>
            <a:r>
              <a:rPr lang="en-US" sz="3000" dirty="0">
                <a:sym typeface="+mn-ea"/>
              </a:rPr>
              <a:t>Type Decision tree?</a:t>
            </a:r>
            <a:endParaRPr lang="en-US" sz="3000" dirty="0">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36799233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Decision Tree?</a:t>
            </a:r>
          </a:p>
        </p:txBody>
      </p:sp>
      <p:pic>
        <p:nvPicPr>
          <p:cNvPr id="5" name="Content Placeholder 4"/>
          <p:cNvPicPr>
            <a:picLocks noGrp="1" noChangeAspect="1"/>
          </p:cNvPicPr>
          <p:nvPr>
            <p:ph idx="1"/>
          </p:nvPr>
        </p:nvPicPr>
        <p:blipFill rotWithShape="1">
          <a:blip r:embed="rId2"/>
          <a:srcRect l="9251" t="13651" r="4936" b="30428"/>
          <a:stretch>
            <a:fillRect/>
          </a:stretch>
        </p:blipFill>
        <p:spPr>
          <a:xfrm>
            <a:off x="547370" y="1375410"/>
            <a:ext cx="8049895" cy="4526280"/>
          </a:xfrm>
          <a:prstGeom prst="rect">
            <a:avLst/>
          </a:prstGeom>
        </p:spPr>
      </p:pic>
    </p:spTree>
    <p:extLst>
      <p:ext uri="{BB962C8B-B14F-4D97-AF65-F5344CB8AC3E}">
        <p14:creationId xmlns:p14="http://schemas.microsoft.com/office/powerpoint/2010/main" val="42894444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2514600"/>
            <a:ext cx="8381999" cy="3497307"/>
          </a:xfrm>
          <a:prstGeom prst="rect">
            <a:avLst/>
          </a:prstGeom>
        </p:spPr>
      </p:pic>
      <p:sp>
        <p:nvSpPr>
          <p:cNvPr id="3" name="TextBox 2"/>
          <p:cNvSpPr txBox="1"/>
          <p:nvPr/>
        </p:nvSpPr>
        <p:spPr>
          <a:xfrm>
            <a:off x="685800" y="1066800"/>
            <a:ext cx="7772400" cy="646331"/>
          </a:xfrm>
          <a:prstGeom prst="rect">
            <a:avLst/>
          </a:prstGeom>
          <a:noFill/>
        </p:spPr>
        <p:txBody>
          <a:bodyPr wrap="square" rtlCol="0">
            <a:spAutoFit/>
          </a:bodyPr>
          <a:lstStyle/>
          <a:p>
            <a:r>
              <a:rPr lang="en-US" dirty="0"/>
              <a:t>Entropy is the measurement how randomly particles can be arranged internally of a object.</a:t>
            </a:r>
          </a:p>
        </p:txBody>
      </p:sp>
    </p:spTree>
    <p:extLst>
      <p:ext uri="{BB962C8B-B14F-4D97-AF65-F5344CB8AC3E}">
        <p14:creationId xmlns:p14="http://schemas.microsoft.com/office/powerpoint/2010/main" val="813417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11175" y="1120140"/>
            <a:ext cx="7728585" cy="3416320"/>
          </a:xfrm>
          <a:prstGeom prst="rect">
            <a:avLst/>
          </a:prstGeom>
          <a:noFill/>
          <a:ln>
            <a:solidFill>
              <a:schemeClr val="accent1"/>
            </a:solidFill>
          </a:ln>
        </p:spPr>
        <p:txBody>
          <a:bodyPr wrap="square" rtlCol="0" anchor="t">
            <a:spAutoFit/>
          </a:bodyPr>
          <a:lstStyle/>
          <a:p>
            <a:r>
              <a:rPr lang="en-US" dirty="0"/>
              <a:t>The Variance is defined as:</a:t>
            </a:r>
          </a:p>
          <a:p>
            <a:endParaRPr lang="en-US" dirty="0"/>
          </a:p>
          <a:p>
            <a:r>
              <a:rPr lang="en-US" dirty="0"/>
              <a:t>The average of the squared differences from the Mean.</a:t>
            </a:r>
          </a:p>
          <a:p>
            <a:endParaRPr lang="en-US" dirty="0"/>
          </a:p>
          <a:p>
            <a:r>
              <a:rPr lang="en-US" dirty="0"/>
              <a:t>To calculate the variance follow these steps:</a:t>
            </a:r>
          </a:p>
          <a:p>
            <a:endParaRPr lang="en-US" dirty="0"/>
          </a:p>
          <a:p>
            <a:pPr marL="285750" indent="-285750">
              <a:buFont typeface="Arial" panose="020B0604020202020204" pitchFamily="34" charset="0"/>
              <a:buChar char="•"/>
            </a:pPr>
            <a:r>
              <a:rPr lang="en-US" dirty="0"/>
              <a:t>Work out the Mean (the simple average of the numbers)</a:t>
            </a:r>
          </a:p>
          <a:p>
            <a:pPr marL="285750" indent="-285750">
              <a:buFont typeface="Arial" panose="020B0604020202020204" pitchFamily="34" charset="0"/>
              <a:buChar char="•"/>
            </a:pPr>
            <a:r>
              <a:rPr lang="en-US" dirty="0"/>
              <a:t>Then for each number: subtract the Mean and square the result (the squared difference).</a:t>
            </a:r>
          </a:p>
          <a:p>
            <a:pPr marL="285750" indent="-285750">
              <a:buFont typeface="Arial" panose="020B0604020202020204" pitchFamily="34" charset="0"/>
              <a:buChar char="•"/>
            </a:pPr>
            <a:r>
              <a:rPr lang="en-US" dirty="0"/>
              <a:t>Then work out the average of those squared differences.</a:t>
            </a:r>
          </a:p>
          <a:p>
            <a:pPr marL="285750" indent="-285750">
              <a:buFont typeface="Arial" panose="020B0604020202020204" pitchFamily="34" charset="0"/>
              <a:buChar char="•"/>
            </a:pPr>
            <a:endParaRPr lang="en-US" dirty="0"/>
          </a:p>
          <a:p>
            <a:endParaRPr lang="en-US" dirty="0"/>
          </a:p>
        </p:txBody>
      </p:sp>
      <p:sp>
        <p:nvSpPr>
          <p:cNvPr id="4" name="Rectangle 3"/>
          <p:cNvSpPr/>
          <p:nvPr/>
        </p:nvSpPr>
        <p:spPr>
          <a:xfrm>
            <a:off x="0" y="26504"/>
            <a:ext cx="9144000" cy="7620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spcBef>
                <a:spcPct val="0"/>
              </a:spcBef>
            </a:pPr>
            <a:r>
              <a:rPr lang="en-IN" sz="3000" dirty="0">
                <a:solidFill>
                  <a:schemeClr val="tx1">
                    <a:lumMod val="85000"/>
                    <a:lumOff val="15000"/>
                  </a:schemeClr>
                </a:solidFill>
                <a:latin typeface="+mj-lt"/>
                <a:ea typeface="+mj-ea"/>
                <a:cs typeface="+mj-cs"/>
              </a:rPr>
              <a:t>    </a:t>
            </a:r>
            <a:r>
              <a:rPr lang="en-US" sz="3000" dirty="0">
                <a:solidFill>
                  <a:schemeClr val="tx1">
                    <a:lumMod val="85000"/>
                    <a:lumOff val="15000"/>
                  </a:schemeClr>
                </a:solidFill>
                <a:latin typeface="+mj-lt"/>
                <a:ea typeface="+mj-ea"/>
                <a:cs typeface="+mj-cs"/>
              </a:rPr>
              <a:t>Measure of Variability</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90" y="914400"/>
            <a:ext cx="9120809" cy="3200400"/>
          </a:xfrm>
          <a:prstGeom prst="rect">
            <a:avLst/>
          </a:prstGeom>
        </p:spPr>
      </p:pic>
      <p:pic>
        <p:nvPicPr>
          <p:cNvPr id="3" name="Picture 2"/>
          <p:cNvPicPr>
            <a:picLocks noChangeAspect="1"/>
          </p:cNvPicPr>
          <p:nvPr/>
        </p:nvPicPr>
        <p:blipFill>
          <a:blip r:embed="rId3"/>
          <a:stretch>
            <a:fillRect/>
          </a:stretch>
        </p:blipFill>
        <p:spPr>
          <a:xfrm>
            <a:off x="33130" y="4114800"/>
            <a:ext cx="9110870" cy="2743200"/>
          </a:xfrm>
          <a:prstGeom prst="rect">
            <a:avLst/>
          </a:prstGeom>
        </p:spPr>
      </p:pic>
    </p:spTree>
    <p:extLst>
      <p:ext uri="{BB962C8B-B14F-4D97-AF65-F5344CB8AC3E}">
        <p14:creationId xmlns:p14="http://schemas.microsoft.com/office/powerpoint/2010/main" val="22610593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4103" y="1566862"/>
            <a:ext cx="8661077" cy="3919538"/>
          </a:xfrm>
          <a:prstGeom prst="rect">
            <a:avLst/>
          </a:prstGeom>
        </p:spPr>
      </p:pic>
    </p:spTree>
    <p:extLst>
      <p:ext uri="{BB962C8B-B14F-4D97-AF65-F5344CB8AC3E}">
        <p14:creationId xmlns:p14="http://schemas.microsoft.com/office/powerpoint/2010/main" val="22983058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1066800"/>
            <a:ext cx="8506722" cy="4953000"/>
          </a:xfrm>
          <a:prstGeom prst="rect">
            <a:avLst/>
          </a:prstGeom>
        </p:spPr>
      </p:pic>
    </p:spTree>
    <p:extLst>
      <p:ext uri="{BB962C8B-B14F-4D97-AF65-F5344CB8AC3E}">
        <p14:creationId xmlns:p14="http://schemas.microsoft.com/office/powerpoint/2010/main" val="28443509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990600"/>
            <a:ext cx="8686800" cy="5278200"/>
          </a:xfrm>
          <a:prstGeom prst="rect">
            <a:avLst/>
          </a:prstGeom>
        </p:spPr>
      </p:pic>
    </p:spTree>
    <p:extLst>
      <p:ext uri="{BB962C8B-B14F-4D97-AF65-F5344CB8AC3E}">
        <p14:creationId xmlns:p14="http://schemas.microsoft.com/office/powerpoint/2010/main" val="7792888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399" y="990600"/>
            <a:ext cx="8693285" cy="5334000"/>
          </a:xfrm>
          <a:prstGeom prst="rect">
            <a:avLst/>
          </a:prstGeom>
        </p:spPr>
      </p:pic>
    </p:spTree>
    <p:extLst>
      <p:ext uri="{BB962C8B-B14F-4D97-AF65-F5344CB8AC3E}">
        <p14:creationId xmlns:p14="http://schemas.microsoft.com/office/powerpoint/2010/main" val="35225027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66800"/>
            <a:ext cx="9083378" cy="4953000"/>
          </a:xfrm>
          <a:prstGeom prst="rect">
            <a:avLst/>
          </a:prstGeom>
        </p:spPr>
      </p:pic>
      <p:sp>
        <p:nvSpPr>
          <p:cNvPr id="3" name="Title 1"/>
          <p:cNvSpPr txBox="1">
            <a:spLocks/>
          </p:cNvSpPr>
          <p:nvPr/>
        </p:nvSpPr>
        <p:spPr>
          <a:xfrm>
            <a:off x="-33130" y="0"/>
            <a:ext cx="8403020" cy="685800"/>
          </a:xfrm>
          <a:prstGeom prst="rect">
            <a:avLst/>
          </a:prstGeom>
        </p:spPr>
        <p:txBody>
          <a:bodyP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sym typeface="+mn-ea"/>
              </a:rPr>
              <a:t>Entropy Calculation</a:t>
            </a:r>
            <a:endParaRPr lang="en-US" dirty="0"/>
          </a:p>
        </p:txBody>
      </p:sp>
    </p:spTree>
    <p:extLst>
      <p:ext uri="{BB962C8B-B14F-4D97-AF65-F5344CB8AC3E}">
        <p14:creationId xmlns:p14="http://schemas.microsoft.com/office/powerpoint/2010/main" val="32537690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 y="990600"/>
            <a:ext cx="8943703" cy="4800600"/>
          </a:xfrm>
          <a:prstGeom prst="rect">
            <a:avLst/>
          </a:prstGeom>
        </p:spPr>
      </p:pic>
      <p:sp>
        <p:nvSpPr>
          <p:cNvPr id="3" name="Title 1"/>
          <p:cNvSpPr txBox="1">
            <a:spLocks/>
          </p:cNvSpPr>
          <p:nvPr/>
        </p:nvSpPr>
        <p:spPr>
          <a:xfrm>
            <a:off x="-33130" y="0"/>
            <a:ext cx="8403020" cy="685800"/>
          </a:xfrm>
          <a:prstGeom prst="rect">
            <a:avLst/>
          </a:prstGeom>
        </p:spPr>
        <p:txBody>
          <a:bodyP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sym typeface="+mn-ea"/>
              </a:rPr>
              <a:t>Information Gain Calculation</a:t>
            </a:r>
            <a:endParaRPr lang="en-US" dirty="0"/>
          </a:p>
        </p:txBody>
      </p:sp>
    </p:spTree>
    <p:extLst>
      <p:ext uri="{BB962C8B-B14F-4D97-AF65-F5344CB8AC3E}">
        <p14:creationId xmlns:p14="http://schemas.microsoft.com/office/powerpoint/2010/main" val="1394479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57200" y="1371600"/>
            <a:ext cx="8291329" cy="4191000"/>
          </a:xfrm>
          <a:prstGeom prst="rect">
            <a:avLst/>
          </a:prstGeom>
        </p:spPr>
      </p:pic>
    </p:spTree>
    <p:extLst>
      <p:ext uri="{BB962C8B-B14F-4D97-AF65-F5344CB8AC3E}">
        <p14:creationId xmlns:p14="http://schemas.microsoft.com/office/powerpoint/2010/main" val="21191995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399" y="1295400"/>
            <a:ext cx="8900809" cy="4648200"/>
          </a:xfrm>
          <a:prstGeom prst="rect">
            <a:avLst/>
          </a:prstGeom>
        </p:spPr>
      </p:pic>
    </p:spTree>
    <p:extLst>
      <p:ext uri="{BB962C8B-B14F-4D97-AF65-F5344CB8AC3E}">
        <p14:creationId xmlns:p14="http://schemas.microsoft.com/office/powerpoint/2010/main" val="42429072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600" y="1066800"/>
            <a:ext cx="7620000" cy="962669"/>
          </a:xfrm>
          <a:prstGeom prst="rect">
            <a:avLst/>
          </a:prstGeom>
        </p:spPr>
      </p:pic>
      <p:pic>
        <p:nvPicPr>
          <p:cNvPr id="3" name="Picture 2"/>
          <p:cNvPicPr>
            <a:picLocks noChangeAspect="1"/>
          </p:cNvPicPr>
          <p:nvPr/>
        </p:nvPicPr>
        <p:blipFill>
          <a:blip r:embed="rId3"/>
          <a:stretch>
            <a:fillRect/>
          </a:stretch>
        </p:blipFill>
        <p:spPr>
          <a:xfrm>
            <a:off x="601188" y="2209800"/>
            <a:ext cx="7795099" cy="3752850"/>
          </a:xfrm>
          <a:prstGeom prst="rect">
            <a:avLst/>
          </a:prstGeom>
        </p:spPr>
      </p:pic>
    </p:spTree>
    <p:extLst>
      <p:ext uri="{BB962C8B-B14F-4D97-AF65-F5344CB8AC3E}">
        <p14:creationId xmlns:p14="http://schemas.microsoft.com/office/powerpoint/2010/main" val="4224569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245" y="244475"/>
            <a:ext cx="8402955" cy="517525"/>
          </a:xfrm>
        </p:spPr>
        <p:txBody>
          <a:bodyPr>
            <a:normAutofit fontScale="90000"/>
          </a:bodyPr>
          <a:lstStyle/>
          <a:p>
            <a:r>
              <a:rPr lang="en-US" sz="2400" dirty="0">
                <a:sym typeface="+mn-ea"/>
              </a:rPr>
              <a:t>Standard Deviation &amp; Variance </a:t>
            </a:r>
            <a:br>
              <a:rPr lang="en-US" sz="2400" dirty="0">
                <a:sym typeface="+mn-ea"/>
              </a:rPr>
            </a:br>
            <a:r>
              <a:rPr lang="en-US" sz="2400" dirty="0">
                <a:sym typeface="+mn-ea"/>
              </a:rPr>
              <a:t>(Measure of dispersion)</a:t>
            </a:r>
            <a:r>
              <a:rPr lang="en-US" sz="2400" dirty="0"/>
              <a:t/>
            </a:r>
            <a:br>
              <a:rPr lang="en-US" sz="2400" dirty="0"/>
            </a:br>
            <a:endParaRPr lang="en-US" sz="2400"/>
          </a:p>
        </p:txBody>
      </p:sp>
      <p:pic>
        <p:nvPicPr>
          <p:cNvPr id="6" name="Content Placeholder 5"/>
          <p:cNvPicPr>
            <a:picLocks noGrp="1" noChangeAspect="1"/>
          </p:cNvPicPr>
          <p:nvPr>
            <p:ph idx="1"/>
          </p:nvPr>
        </p:nvPicPr>
        <p:blipFill>
          <a:blip r:embed="rId2"/>
          <a:stretch>
            <a:fillRect/>
          </a:stretch>
        </p:blipFill>
        <p:spPr>
          <a:xfrm>
            <a:off x="424591" y="1066800"/>
            <a:ext cx="8229600" cy="2828290"/>
          </a:xfrm>
          <a:prstGeom prst="rect">
            <a:avLst/>
          </a:prstGeom>
        </p:spPr>
      </p:pic>
      <p:pic>
        <p:nvPicPr>
          <p:cNvPr id="4" name="Picture 3"/>
          <p:cNvPicPr>
            <a:picLocks noChangeAspect="1"/>
          </p:cNvPicPr>
          <p:nvPr/>
        </p:nvPicPr>
        <p:blipFill>
          <a:blip r:embed="rId3"/>
          <a:stretch>
            <a:fillRect/>
          </a:stretch>
        </p:blipFill>
        <p:spPr>
          <a:xfrm>
            <a:off x="3148965" y="4411345"/>
            <a:ext cx="2803525" cy="1183005"/>
          </a:xfrm>
          <a:prstGeom prst="rect">
            <a:avLst/>
          </a:prstGeom>
        </p:spPr>
      </p:pic>
      <p:sp>
        <p:nvSpPr>
          <p:cNvPr id="3" name="TextBox 2"/>
          <p:cNvSpPr txBox="1"/>
          <p:nvPr/>
        </p:nvSpPr>
        <p:spPr>
          <a:xfrm>
            <a:off x="6172200" y="3581400"/>
            <a:ext cx="2493645" cy="2031325"/>
          </a:xfrm>
          <a:prstGeom prst="rect">
            <a:avLst/>
          </a:prstGeom>
          <a:noFill/>
        </p:spPr>
        <p:txBody>
          <a:bodyPr wrap="square" rtlCol="0">
            <a:spAutoFit/>
          </a:bodyPr>
          <a:lstStyle/>
          <a:p>
            <a:r>
              <a:rPr lang="en-US" dirty="0"/>
              <a:t>X=Data values</a:t>
            </a:r>
          </a:p>
          <a:p>
            <a:r>
              <a:rPr lang="en-US" dirty="0"/>
              <a:t>n= # of items in a sample</a:t>
            </a:r>
          </a:p>
          <a:p>
            <a:r>
              <a:rPr lang="en-US" dirty="0"/>
              <a:t>N=# of items in a Pop.</a:t>
            </a:r>
          </a:p>
          <a:p>
            <a:r>
              <a:rPr lang="en-US" dirty="0"/>
              <a:t>X(with bar)= Sample Mean</a:t>
            </a:r>
          </a:p>
          <a:p>
            <a:r>
              <a:rPr lang="en-US" dirty="0"/>
              <a:t>Meu=Population mean</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52400"/>
            <a:ext cx="9144001" cy="6172200"/>
          </a:xfrm>
          <a:prstGeom prst="rect">
            <a:avLst/>
          </a:prstGeom>
        </p:spPr>
      </p:pic>
    </p:spTree>
    <p:extLst>
      <p:ext uri="{BB962C8B-B14F-4D97-AF65-F5344CB8AC3E}">
        <p14:creationId xmlns:p14="http://schemas.microsoft.com/office/powerpoint/2010/main" val="33648997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1066800"/>
            <a:ext cx="8734425" cy="4362450"/>
          </a:xfrm>
          <a:prstGeom prst="rect">
            <a:avLst/>
          </a:prstGeom>
        </p:spPr>
      </p:pic>
    </p:spTree>
    <p:extLst>
      <p:ext uri="{BB962C8B-B14F-4D97-AF65-F5344CB8AC3E}">
        <p14:creationId xmlns:p14="http://schemas.microsoft.com/office/powerpoint/2010/main" val="6273333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499075" y="1658938"/>
            <a:ext cx="8145849" cy="3886200"/>
          </a:xfrm>
          <a:prstGeom prst="rect">
            <a:avLst/>
          </a:prstGeom>
        </p:spPr>
      </p:pic>
    </p:spTree>
    <p:extLst>
      <p:ext uri="{BB962C8B-B14F-4D97-AF65-F5344CB8AC3E}">
        <p14:creationId xmlns:p14="http://schemas.microsoft.com/office/powerpoint/2010/main" val="411189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7319355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C871AF-BBD8-4770-B776-0F24EAC016A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xmlns="" id="{27662335-58AF-44D4-9E4A-4F40E9C2065B}"/>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xmlns="" id="{E941D34A-ABE3-4F22-B3A6-83A9E4A33A1B}"/>
              </a:ext>
            </a:extLst>
          </p:cNvPr>
          <p:cNvPicPr>
            <a:picLocks noChangeAspect="1"/>
          </p:cNvPicPr>
          <p:nvPr/>
        </p:nvPicPr>
        <p:blipFill>
          <a:blip r:embed="rId2"/>
          <a:stretch>
            <a:fillRect/>
          </a:stretch>
        </p:blipFill>
        <p:spPr>
          <a:xfrm>
            <a:off x="314325" y="457200"/>
            <a:ext cx="8515350" cy="5743575"/>
          </a:xfrm>
          <a:prstGeom prst="rect">
            <a:avLst/>
          </a:prstGeom>
        </p:spPr>
      </p:pic>
    </p:spTree>
    <p:extLst>
      <p:ext uri="{BB962C8B-B14F-4D97-AF65-F5344CB8AC3E}">
        <p14:creationId xmlns:p14="http://schemas.microsoft.com/office/powerpoint/2010/main" val="23876377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9205F5-2EF9-4F13-9972-40921997D6F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xmlns="" id="{709EBFBB-5665-4997-9114-18C41D83E4DA}"/>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xmlns="" id="{DDC68239-9E66-4B62-99AE-BB418BB95C7D}"/>
              </a:ext>
            </a:extLst>
          </p:cNvPr>
          <p:cNvPicPr>
            <a:picLocks noChangeAspect="1"/>
          </p:cNvPicPr>
          <p:nvPr/>
        </p:nvPicPr>
        <p:blipFill>
          <a:blip r:embed="rId2"/>
          <a:stretch>
            <a:fillRect/>
          </a:stretch>
        </p:blipFill>
        <p:spPr>
          <a:xfrm>
            <a:off x="457200" y="925512"/>
            <a:ext cx="8229600" cy="4810125"/>
          </a:xfrm>
          <a:prstGeom prst="rect">
            <a:avLst/>
          </a:prstGeom>
        </p:spPr>
      </p:pic>
    </p:spTree>
    <p:extLst>
      <p:ext uri="{BB962C8B-B14F-4D97-AF65-F5344CB8AC3E}">
        <p14:creationId xmlns:p14="http://schemas.microsoft.com/office/powerpoint/2010/main" val="39099289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308" y="0"/>
            <a:ext cx="9144000" cy="6858000"/>
          </a:xfrm>
          <a:prstGeom prst="rect">
            <a:avLst/>
          </a:prstGeom>
        </p:spPr>
      </p:pic>
    </p:spTree>
    <p:extLst>
      <p:ext uri="{BB962C8B-B14F-4D97-AF65-F5344CB8AC3E}">
        <p14:creationId xmlns:p14="http://schemas.microsoft.com/office/powerpoint/2010/main" val="18551317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C5D4FA50-A062-4661-B213-B83B93B5A603}"/>
              </a:ext>
            </a:extLst>
          </p:cNvPr>
          <p:cNvPicPr>
            <a:picLocks noChangeAspect="1"/>
          </p:cNvPicPr>
          <p:nvPr/>
        </p:nvPicPr>
        <p:blipFill>
          <a:blip r:embed="rId2"/>
          <a:stretch>
            <a:fillRect/>
          </a:stretch>
        </p:blipFill>
        <p:spPr>
          <a:xfrm>
            <a:off x="381000" y="1066800"/>
            <a:ext cx="8505825" cy="3810000"/>
          </a:xfrm>
          <a:prstGeom prst="rect">
            <a:avLst/>
          </a:prstGeom>
        </p:spPr>
      </p:pic>
    </p:spTree>
    <p:extLst>
      <p:ext uri="{BB962C8B-B14F-4D97-AF65-F5344CB8AC3E}">
        <p14:creationId xmlns:p14="http://schemas.microsoft.com/office/powerpoint/2010/main" val="2248469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1" y="1066801"/>
            <a:ext cx="3733800" cy="1676400"/>
          </a:xfrm>
          <a:prstGeom prst="rect">
            <a:avLst/>
          </a:prstGeom>
        </p:spPr>
      </p:pic>
      <p:pic>
        <p:nvPicPr>
          <p:cNvPr id="3" name="Picture 2"/>
          <p:cNvPicPr>
            <a:picLocks noChangeAspect="1"/>
          </p:cNvPicPr>
          <p:nvPr/>
        </p:nvPicPr>
        <p:blipFill>
          <a:blip r:embed="rId3"/>
          <a:stretch>
            <a:fillRect/>
          </a:stretch>
        </p:blipFill>
        <p:spPr>
          <a:xfrm>
            <a:off x="3933116" y="1066801"/>
            <a:ext cx="5082689" cy="1676400"/>
          </a:xfrm>
          <a:prstGeom prst="rect">
            <a:avLst/>
          </a:prstGeom>
        </p:spPr>
      </p:pic>
      <p:pic>
        <p:nvPicPr>
          <p:cNvPr id="4" name="Picture 3"/>
          <p:cNvPicPr>
            <a:picLocks noChangeAspect="1"/>
          </p:cNvPicPr>
          <p:nvPr/>
        </p:nvPicPr>
        <p:blipFill>
          <a:blip r:embed="rId4"/>
          <a:stretch>
            <a:fillRect/>
          </a:stretch>
        </p:blipFill>
        <p:spPr>
          <a:xfrm>
            <a:off x="76200" y="2971800"/>
            <a:ext cx="3733800" cy="1419225"/>
          </a:xfrm>
          <a:prstGeom prst="rect">
            <a:avLst/>
          </a:prstGeom>
        </p:spPr>
      </p:pic>
      <p:pic>
        <p:nvPicPr>
          <p:cNvPr id="5" name="Picture 4"/>
          <p:cNvPicPr>
            <a:picLocks noChangeAspect="1"/>
          </p:cNvPicPr>
          <p:nvPr/>
        </p:nvPicPr>
        <p:blipFill>
          <a:blip r:embed="rId5"/>
          <a:stretch>
            <a:fillRect/>
          </a:stretch>
        </p:blipFill>
        <p:spPr>
          <a:xfrm>
            <a:off x="3908911" y="2971800"/>
            <a:ext cx="5106894" cy="1378491"/>
          </a:xfrm>
          <a:prstGeom prst="rect">
            <a:avLst/>
          </a:prstGeom>
        </p:spPr>
      </p:pic>
      <p:pic>
        <p:nvPicPr>
          <p:cNvPr id="6" name="Picture 5"/>
          <p:cNvPicPr>
            <a:picLocks noChangeAspect="1"/>
          </p:cNvPicPr>
          <p:nvPr/>
        </p:nvPicPr>
        <p:blipFill>
          <a:blip r:embed="rId6"/>
          <a:stretch>
            <a:fillRect/>
          </a:stretch>
        </p:blipFill>
        <p:spPr>
          <a:xfrm>
            <a:off x="76201" y="4619624"/>
            <a:ext cx="3733800" cy="1362075"/>
          </a:xfrm>
          <a:prstGeom prst="rect">
            <a:avLst/>
          </a:prstGeom>
        </p:spPr>
      </p:pic>
      <p:pic>
        <p:nvPicPr>
          <p:cNvPr id="7" name="Picture 6"/>
          <p:cNvPicPr>
            <a:picLocks noChangeAspect="1"/>
          </p:cNvPicPr>
          <p:nvPr/>
        </p:nvPicPr>
        <p:blipFill>
          <a:blip r:embed="rId7"/>
          <a:stretch>
            <a:fillRect/>
          </a:stretch>
        </p:blipFill>
        <p:spPr>
          <a:xfrm>
            <a:off x="4419600" y="4805361"/>
            <a:ext cx="2638425" cy="990600"/>
          </a:xfrm>
          <a:prstGeom prst="rect">
            <a:avLst/>
          </a:prstGeom>
        </p:spPr>
      </p:pic>
    </p:spTree>
    <p:extLst>
      <p:ext uri="{BB962C8B-B14F-4D97-AF65-F5344CB8AC3E}">
        <p14:creationId xmlns:p14="http://schemas.microsoft.com/office/powerpoint/2010/main" val="63879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Which one is bigger or Smaller</a:t>
            </a:r>
          </a:p>
        </p:txBody>
      </p:sp>
      <p:pic>
        <p:nvPicPr>
          <p:cNvPr id="2" name="Content Placeholder 1"/>
          <p:cNvPicPr>
            <a:picLocks noGrp="1" noChangeAspect="1"/>
          </p:cNvPicPr>
          <p:nvPr>
            <p:ph idx="1"/>
          </p:nvPr>
        </p:nvPicPr>
        <p:blipFill>
          <a:blip r:embed="rId2"/>
          <a:stretch>
            <a:fillRect/>
          </a:stretch>
        </p:blipFill>
        <p:spPr>
          <a:xfrm>
            <a:off x="969645" y="1418590"/>
            <a:ext cx="7006590" cy="1943100"/>
          </a:xfrm>
          <a:prstGeom prst="rect">
            <a:avLst/>
          </a:prstGeom>
          <a:ln>
            <a:solidFill>
              <a:schemeClr val="accent1"/>
            </a:solidFill>
          </a:ln>
        </p:spPr>
      </p:pic>
      <p:sp>
        <p:nvSpPr>
          <p:cNvPr id="4" name="Text Box 3"/>
          <p:cNvSpPr txBox="1"/>
          <p:nvPr/>
        </p:nvSpPr>
        <p:spPr>
          <a:xfrm>
            <a:off x="742315" y="4148455"/>
            <a:ext cx="7461885" cy="922020"/>
          </a:xfrm>
          <a:prstGeom prst="rect">
            <a:avLst/>
          </a:prstGeom>
          <a:noFill/>
          <a:ln>
            <a:solidFill>
              <a:schemeClr val="accent1"/>
            </a:solidFill>
          </a:ln>
        </p:spPr>
        <p:txBody>
          <a:bodyPr wrap="square" rtlCol="0" anchor="t">
            <a:spAutoFit/>
          </a:bodyPr>
          <a:lstStyle/>
          <a:p>
            <a:r>
              <a:rPr lang="en-US"/>
              <a:t>The heights (at the shoulders) are: 600mm, 470mm, 170mm, 430mm and 300mm.</a:t>
            </a:r>
          </a:p>
          <a:p>
            <a:r>
              <a:rPr lang="en-US"/>
              <a:t>So the mean (average) height is 394 mm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Calculating Variance and SD</a:t>
            </a:r>
          </a:p>
        </p:txBody>
      </p:sp>
      <p:pic>
        <p:nvPicPr>
          <p:cNvPr id="2" name="Content Placeholder 1"/>
          <p:cNvPicPr>
            <a:picLocks noGrp="1" noChangeAspect="1"/>
          </p:cNvPicPr>
          <p:nvPr>
            <p:ph idx="1"/>
          </p:nvPr>
        </p:nvPicPr>
        <p:blipFill>
          <a:blip r:embed="rId2"/>
          <a:stretch>
            <a:fillRect/>
          </a:stretch>
        </p:blipFill>
        <p:spPr>
          <a:xfrm>
            <a:off x="884555" y="1183640"/>
            <a:ext cx="5886450" cy="1571625"/>
          </a:xfrm>
          <a:prstGeom prst="rect">
            <a:avLst/>
          </a:prstGeom>
        </p:spPr>
      </p:pic>
      <p:sp>
        <p:nvSpPr>
          <p:cNvPr id="4" name="Text Box 3"/>
          <p:cNvSpPr txBox="1"/>
          <p:nvPr/>
        </p:nvSpPr>
        <p:spPr>
          <a:xfrm>
            <a:off x="1100455" y="2967990"/>
            <a:ext cx="6943090" cy="922020"/>
          </a:xfrm>
          <a:prstGeom prst="rect">
            <a:avLst/>
          </a:prstGeom>
          <a:noFill/>
          <a:ln>
            <a:solidFill>
              <a:schemeClr val="accent1"/>
            </a:solidFill>
          </a:ln>
        </p:spPr>
        <p:txBody>
          <a:bodyPr wrap="square" rtlCol="0" anchor="t">
            <a:spAutoFit/>
          </a:bodyPr>
          <a:lstStyle/>
          <a:p>
            <a:r>
              <a:rPr lang="en-US"/>
              <a:t>So the Variance is 21,704 and Standard Deviation is: 147</a:t>
            </a:r>
          </a:p>
          <a:p>
            <a:r>
              <a:rPr lang="en-US"/>
              <a:t>So, using the Standard Deviation we have a "standard" way of knowing what is normal, and what is extra large or extra small. </a:t>
            </a:r>
          </a:p>
        </p:txBody>
      </p:sp>
      <p:pic>
        <p:nvPicPr>
          <p:cNvPr id="5" name="Picture 4"/>
          <p:cNvPicPr>
            <a:picLocks noChangeAspect="1"/>
          </p:cNvPicPr>
          <p:nvPr/>
        </p:nvPicPr>
        <p:blipFill>
          <a:blip r:embed="rId3"/>
          <a:stretch>
            <a:fillRect/>
          </a:stretch>
        </p:blipFill>
        <p:spPr>
          <a:xfrm>
            <a:off x="884555" y="3995420"/>
            <a:ext cx="5914390" cy="19812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ym typeface="+mn-ea"/>
              </a:rPr>
              <a:t>Covariance</a:t>
            </a:r>
            <a:endParaRPr lang="en-US"/>
          </a:p>
        </p:txBody>
      </p:sp>
      <p:pic>
        <p:nvPicPr>
          <p:cNvPr id="8" name="Content Placeholder 7"/>
          <p:cNvPicPr>
            <a:picLocks noGrp="1" noChangeAspect="1"/>
          </p:cNvPicPr>
          <p:nvPr>
            <p:ph idx="1"/>
          </p:nvPr>
        </p:nvPicPr>
        <p:blipFill>
          <a:blip r:embed="rId2"/>
          <a:stretch>
            <a:fillRect/>
          </a:stretch>
        </p:blipFill>
        <p:spPr>
          <a:xfrm>
            <a:off x="436245" y="1102995"/>
            <a:ext cx="8229600" cy="2994660"/>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436245" y="4387215"/>
            <a:ext cx="8003540" cy="14192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 y="-160020"/>
            <a:ext cx="3629660" cy="1143000"/>
          </a:xfrm>
        </p:spPr>
        <p:txBody>
          <a:bodyPr/>
          <a:lstStyle/>
          <a:p>
            <a:r>
              <a:rPr lang="en-US" dirty="0"/>
              <a:t>Covariance</a:t>
            </a:r>
          </a:p>
        </p:txBody>
      </p:sp>
      <p:pic>
        <p:nvPicPr>
          <p:cNvPr id="3" name="Picture 2"/>
          <p:cNvPicPr>
            <a:picLocks noChangeAspect="1"/>
          </p:cNvPicPr>
          <p:nvPr/>
        </p:nvPicPr>
        <p:blipFill>
          <a:blip r:embed="rId2"/>
          <a:stretch>
            <a:fillRect/>
          </a:stretch>
        </p:blipFill>
        <p:spPr>
          <a:xfrm>
            <a:off x="280582" y="1225490"/>
            <a:ext cx="3936708" cy="2286042"/>
          </a:xfrm>
          <a:prstGeom prst="rect">
            <a:avLst/>
          </a:prstGeom>
        </p:spPr>
      </p:pic>
      <p:pic>
        <p:nvPicPr>
          <p:cNvPr id="4" name="Picture 3"/>
          <p:cNvPicPr>
            <a:picLocks noChangeAspect="1"/>
          </p:cNvPicPr>
          <p:nvPr/>
        </p:nvPicPr>
        <p:blipFill>
          <a:blip r:embed="rId3"/>
          <a:stretch>
            <a:fillRect/>
          </a:stretch>
        </p:blipFill>
        <p:spPr>
          <a:xfrm>
            <a:off x="4872521" y="1225490"/>
            <a:ext cx="3486233" cy="2272858"/>
          </a:xfrm>
          <a:prstGeom prst="rect">
            <a:avLst/>
          </a:prstGeom>
        </p:spPr>
      </p:pic>
      <p:pic>
        <p:nvPicPr>
          <p:cNvPr id="5" name="Picture 4"/>
          <p:cNvPicPr>
            <a:picLocks noChangeAspect="1"/>
          </p:cNvPicPr>
          <p:nvPr/>
        </p:nvPicPr>
        <p:blipFill>
          <a:blip r:embed="rId4"/>
          <a:stretch>
            <a:fillRect/>
          </a:stretch>
        </p:blipFill>
        <p:spPr>
          <a:xfrm>
            <a:off x="1331037" y="3740918"/>
            <a:ext cx="6248246" cy="2604638"/>
          </a:xfrm>
          <a:prstGeom prst="rect">
            <a:avLst/>
          </a:prstGeom>
        </p:spPr>
      </p:pic>
      <p:sp>
        <p:nvSpPr>
          <p:cNvPr id="6" name="TextBox 5"/>
          <p:cNvSpPr txBox="1"/>
          <p:nvPr/>
        </p:nvSpPr>
        <p:spPr>
          <a:xfrm>
            <a:off x="7467600" y="4038600"/>
            <a:ext cx="1295400" cy="923330"/>
          </a:xfrm>
          <a:prstGeom prst="rect">
            <a:avLst/>
          </a:prstGeom>
          <a:noFill/>
        </p:spPr>
        <p:txBody>
          <a:bodyPr wrap="square" rtlCol="0">
            <a:spAutoFit/>
          </a:bodyPr>
          <a:lstStyle/>
          <a:p>
            <a:r>
              <a:rPr lang="en-US" dirty="0"/>
              <a:t>X mean=10</a:t>
            </a:r>
          </a:p>
          <a:p>
            <a:endParaRPr lang="en-US" dirty="0"/>
          </a:p>
          <a:p>
            <a:r>
              <a:rPr lang="en-US" dirty="0"/>
              <a:t>Y Mean=36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ym typeface="+mn-ea"/>
              </a:rPr>
              <a:t>Correlation coefficient</a:t>
            </a:r>
            <a:endParaRPr lang="en-US"/>
          </a:p>
        </p:txBody>
      </p:sp>
      <p:pic>
        <p:nvPicPr>
          <p:cNvPr id="6" name="Content Placeholder 5"/>
          <p:cNvPicPr>
            <a:picLocks noGrp="1" noChangeAspect="1"/>
          </p:cNvPicPr>
          <p:nvPr>
            <p:ph idx="1"/>
          </p:nvPr>
        </p:nvPicPr>
        <p:blipFill>
          <a:blip r:embed="rId2"/>
          <a:stretch>
            <a:fillRect/>
          </a:stretch>
        </p:blipFill>
        <p:spPr>
          <a:xfrm>
            <a:off x="345440" y="1225550"/>
            <a:ext cx="8229600" cy="2974340"/>
          </a:xfrm>
          <a:prstGeom prst="rect">
            <a:avLst/>
          </a:prstGeom>
          <a:ln>
            <a:solidFill>
              <a:schemeClr val="accent1"/>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ym typeface="+mn-ea"/>
              </a:rPr>
              <a:t>Correlation coefficient</a:t>
            </a:r>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0025" y="1107354"/>
            <a:ext cx="8639175" cy="4991100"/>
          </a:xfrm>
          <a:prstGeom prst="rect">
            <a:avLst/>
          </a:prstGeom>
        </p:spPr>
      </p:pic>
    </p:spTree>
    <p:extLst>
      <p:ext uri="{BB962C8B-B14F-4D97-AF65-F5344CB8AC3E}">
        <p14:creationId xmlns:p14="http://schemas.microsoft.com/office/powerpoint/2010/main" val="2077935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1399A625-F38D-4BE5-B3B4-C3D6AD2B9599}"/>
              </a:ext>
            </a:extLst>
          </p:cNvPr>
          <p:cNvPicPr>
            <a:picLocks noChangeAspect="1"/>
          </p:cNvPicPr>
          <p:nvPr/>
        </p:nvPicPr>
        <p:blipFill>
          <a:blip r:embed="rId2"/>
          <a:stretch>
            <a:fillRect/>
          </a:stretch>
        </p:blipFill>
        <p:spPr>
          <a:xfrm>
            <a:off x="1219200" y="914400"/>
            <a:ext cx="6524625" cy="5694666"/>
          </a:xfrm>
          <a:prstGeom prst="rect">
            <a:avLst/>
          </a:prstGeom>
        </p:spPr>
      </p:pic>
    </p:spTree>
    <p:extLst>
      <p:ext uri="{BB962C8B-B14F-4D97-AF65-F5344CB8AC3E}">
        <p14:creationId xmlns:p14="http://schemas.microsoft.com/office/powerpoint/2010/main" val="2777516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6800" y="986117"/>
            <a:ext cx="6629400" cy="2257425"/>
          </a:xfrm>
          <a:prstGeom prst="rect">
            <a:avLst/>
          </a:prstGeom>
        </p:spPr>
      </p:pic>
      <p:pic>
        <p:nvPicPr>
          <p:cNvPr id="3" name="Picture 2"/>
          <p:cNvPicPr>
            <a:picLocks noChangeAspect="1"/>
          </p:cNvPicPr>
          <p:nvPr/>
        </p:nvPicPr>
        <p:blipFill>
          <a:blip r:embed="rId3"/>
          <a:stretch>
            <a:fillRect/>
          </a:stretch>
        </p:blipFill>
        <p:spPr>
          <a:xfrm>
            <a:off x="1066800" y="3335768"/>
            <a:ext cx="6629400" cy="1600200"/>
          </a:xfrm>
          <a:prstGeom prst="rect">
            <a:avLst/>
          </a:prstGeom>
        </p:spPr>
      </p:pic>
      <p:sp>
        <p:nvSpPr>
          <p:cNvPr id="4" name="Rectangle 3"/>
          <p:cNvSpPr/>
          <p:nvPr/>
        </p:nvSpPr>
        <p:spPr>
          <a:xfrm>
            <a:off x="206188" y="5062260"/>
            <a:ext cx="8915400" cy="923330"/>
          </a:xfrm>
          <a:prstGeom prst="rect">
            <a:avLst/>
          </a:prstGeom>
        </p:spPr>
        <p:txBody>
          <a:bodyPr wrap="square">
            <a:spAutoFit/>
          </a:bodyPr>
          <a:lstStyle/>
          <a:p>
            <a:pPr marL="285750" indent="-285750" algn="just">
              <a:buFont typeface="Wingdings" panose="05000000000000000000" pitchFamily="2" charset="2"/>
              <a:buChar char="ü"/>
            </a:pPr>
            <a:r>
              <a:rPr lang="en-US" dirty="0">
                <a:solidFill>
                  <a:srgbClr val="000000"/>
                </a:solidFill>
                <a:latin typeface="Helvetica Neue"/>
              </a:rPr>
              <a:t>Sometimes they make outliers stand out. Perhaps we use standard deviation. Maybe we say that anything more than two standard deviations from the mean is a statistical outlier.</a:t>
            </a:r>
            <a:endParaRPr lang="en-US" dirty="0"/>
          </a:p>
        </p:txBody>
      </p:sp>
    </p:spTree>
    <p:extLst>
      <p:ext uri="{BB962C8B-B14F-4D97-AF65-F5344CB8AC3E}">
        <p14:creationId xmlns:p14="http://schemas.microsoft.com/office/powerpoint/2010/main" val="2214516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81200" y="76200"/>
            <a:ext cx="3943350" cy="685800"/>
          </a:xfrm>
          <a:prstGeom prst="rect">
            <a:avLst/>
          </a:prstGeom>
        </p:spPr>
      </p:pic>
      <p:sp>
        <p:nvSpPr>
          <p:cNvPr id="3" name="Rectangle 2"/>
          <p:cNvSpPr/>
          <p:nvPr/>
        </p:nvSpPr>
        <p:spPr>
          <a:xfrm>
            <a:off x="208878" y="1066800"/>
            <a:ext cx="8915400" cy="1200329"/>
          </a:xfrm>
          <a:prstGeom prst="rect">
            <a:avLst/>
          </a:prstGeom>
        </p:spPr>
        <p:txBody>
          <a:bodyPr wrap="square">
            <a:spAutoFit/>
          </a:bodyPr>
          <a:lstStyle/>
          <a:p>
            <a:pPr marL="285750" indent="-285750" algn="just">
              <a:buFont typeface="Wingdings" panose="05000000000000000000" pitchFamily="2" charset="2"/>
              <a:buChar char="ü"/>
            </a:pPr>
            <a:r>
              <a:rPr lang="en-US" dirty="0">
                <a:solidFill>
                  <a:srgbClr val="000000"/>
                </a:solidFill>
                <a:latin typeface="Helvetica Neue"/>
              </a:rPr>
              <a:t>Should we just throw them out, not consider them at all? In general, I'd say no. Most consider outliers as freaks or freakish events that are not likely to be seen again, as a result they're ignored, not considered worth investigating since they're so odd.</a:t>
            </a:r>
            <a:endParaRPr lang="en-US" dirty="0"/>
          </a:p>
        </p:txBody>
      </p:sp>
      <p:sp>
        <p:nvSpPr>
          <p:cNvPr id="4" name="Rectangle 3"/>
          <p:cNvSpPr/>
          <p:nvPr/>
        </p:nvSpPr>
        <p:spPr>
          <a:xfrm>
            <a:off x="208878" y="2267129"/>
            <a:ext cx="8915400" cy="923330"/>
          </a:xfrm>
          <a:prstGeom prst="rect">
            <a:avLst/>
          </a:prstGeom>
        </p:spPr>
        <p:txBody>
          <a:bodyPr wrap="square">
            <a:spAutoFit/>
          </a:bodyPr>
          <a:lstStyle/>
          <a:p>
            <a:pPr marL="285750" indent="-285750" algn="just">
              <a:buFont typeface="Wingdings" panose="05000000000000000000" pitchFamily="2" charset="2"/>
              <a:buChar char="ü"/>
            </a:pPr>
            <a:r>
              <a:rPr lang="en-US" dirty="0">
                <a:solidFill>
                  <a:srgbClr val="000000"/>
                </a:solidFill>
                <a:latin typeface="Helvetica Neue"/>
              </a:rPr>
              <a:t>Instead though, they should be considered as opportunities. Are they the beginning of a new trend? Does this person know something that we don't? Is it possible others will learn from this outlier.</a:t>
            </a:r>
            <a:endParaRPr lang="en-US" dirty="0"/>
          </a:p>
        </p:txBody>
      </p:sp>
      <p:pic>
        <p:nvPicPr>
          <p:cNvPr id="5" name="Picture 4"/>
          <p:cNvPicPr>
            <a:picLocks noChangeAspect="1"/>
          </p:cNvPicPr>
          <p:nvPr/>
        </p:nvPicPr>
        <p:blipFill>
          <a:blip r:embed="rId3"/>
          <a:stretch>
            <a:fillRect/>
          </a:stretch>
        </p:blipFill>
        <p:spPr>
          <a:xfrm>
            <a:off x="76200" y="3190459"/>
            <a:ext cx="5601989" cy="3117842"/>
          </a:xfrm>
          <a:prstGeom prst="rect">
            <a:avLst/>
          </a:prstGeom>
        </p:spPr>
      </p:pic>
      <p:pic>
        <p:nvPicPr>
          <p:cNvPr id="6" name="Picture 5"/>
          <p:cNvPicPr>
            <a:picLocks noChangeAspect="1"/>
          </p:cNvPicPr>
          <p:nvPr/>
        </p:nvPicPr>
        <p:blipFill>
          <a:blip r:embed="rId4"/>
          <a:stretch>
            <a:fillRect/>
          </a:stretch>
        </p:blipFill>
        <p:spPr>
          <a:xfrm>
            <a:off x="5757526" y="3733800"/>
            <a:ext cx="3287414" cy="1771650"/>
          </a:xfrm>
          <a:prstGeom prst="rect">
            <a:avLst/>
          </a:prstGeom>
        </p:spPr>
      </p:pic>
    </p:spTree>
    <p:extLst>
      <p:ext uri="{BB962C8B-B14F-4D97-AF65-F5344CB8AC3E}">
        <p14:creationId xmlns:p14="http://schemas.microsoft.com/office/powerpoint/2010/main" val="1245075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1003939"/>
            <a:ext cx="4038600" cy="5298455"/>
          </a:xfrm>
          <a:prstGeom prst="rect">
            <a:avLst/>
          </a:prstGeom>
        </p:spPr>
      </p:pic>
      <p:pic>
        <p:nvPicPr>
          <p:cNvPr id="3" name="Picture 2"/>
          <p:cNvPicPr>
            <a:picLocks noChangeAspect="1"/>
          </p:cNvPicPr>
          <p:nvPr/>
        </p:nvPicPr>
        <p:blipFill>
          <a:blip r:embed="rId3"/>
          <a:stretch>
            <a:fillRect/>
          </a:stretch>
        </p:blipFill>
        <p:spPr>
          <a:xfrm>
            <a:off x="5181600" y="1125967"/>
            <a:ext cx="2971800" cy="5054400"/>
          </a:xfrm>
          <a:prstGeom prst="rect">
            <a:avLst/>
          </a:prstGeom>
        </p:spPr>
      </p:pic>
      <p:sp>
        <p:nvSpPr>
          <p:cNvPr id="4" name="TextBox 3"/>
          <p:cNvSpPr txBox="1"/>
          <p:nvPr/>
        </p:nvSpPr>
        <p:spPr>
          <a:xfrm>
            <a:off x="-8021" y="304800"/>
            <a:ext cx="5257800" cy="584775"/>
          </a:xfrm>
          <a:prstGeom prst="rect">
            <a:avLst/>
          </a:prstGeom>
          <a:noFill/>
        </p:spPr>
        <p:txBody>
          <a:bodyPr wrap="square" rtlCol="0">
            <a:spAutoFit/>
          </a:bodyPr>
          <a:lstStyle/>
          <a:p>
            <a:r>
              <a:rPr lang="en-US" sz="3200" dirty="0" smtClean="0"/>
              <a:t>Charts</a:t>
            </a:r>
            <a:endParaRPr lang="en-US" sz="3200" dirty="0"/>
          </a:p>
        </p:txBody>
      </p:sp>
    </p:spTree>
    <p:extLst>
      <p:ext uri="{BB962C8B-B14F-4D97-AF65-F5344CB8AC3E}">
        <p14:creationId xmlns:p14="http://schemas.microsoft.com/office/powerpoint/2010/main" val="1536368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1295400"/>
            <a:ext cx="8143875" cy="4181475"/>
          </a:xfrm>
          <a:prstGeom prst="rect">
            <a:avLst/>
          </a:prstGeom>
        </p:spPr>
      </p:pic>
    </p:spTree>
    <p:extLst>
      <p:ext uri="{BB962C8B-B14F-4D97-AF65-F5344CB8AC3E}">
        <p14:creationId xmlns:p14="http://schemas.microsoft.com/office/powerpoint/2010/main" val="1385650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5800" y="1295400"/>
            <a:ext cx="7258050" cy="4229100"/>
          </a:xfrm>
          <a:prstGeom prst="rect">
            <a:avLst/>
          </a:prstGeom>
        </p:spPr>
      </p:pic>
    </p:spTree>
    <p:extLst>
      <p:ext uri="{BB962C8B-B14F-4D97-AF65-F5344CB8AC3E}">
        <p14:creationId xmlns:p14="http://schemas.microsoft.com/office/powerpoint/2010/main" val="693266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600" y="1524000"/>
            <a:ext cx="7696200" cy="4152900"/>
          </a:xfrm>
          <a:prstGeom prst="rect">
            <a:avLst/>
          </a:prstGeom>
        </p:spPr>
      </p:pic>
    </p:spTree>
    <p:extLst>
      <p:ext uri="{BB962C8B-B14F-4D97-AF65-F5344CB8AC3E}">
        <p14:creationId xmlns:p14="http://schemas.microsoft.com/office/powerpoint/2010/main" val="3926620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21397" y="1371600"/>
            <a:ext cx="4536057" cy="3543300"/>
          </a:xfrm>
          <a:prstGeom prst="rect">
            <a:avLst/>
          </a:prstGeom>
        </p:spPr>
      </p:pic>
      <p:pic>
        <p:nvPicPr>
          <p:cNvPr id="3" name="Picture 2"/>
          <p:cNvPicPr>
            <a:picLocks noChangeAspect="1"/>
          </p:cNvPicPr>
          <p:nvPr/>
        </p:nvPicPr>
        <p:blipFill>
          <a:blip r:embed="rId3"/>
          <a:stretch>
            <a:fillRect/>
          </a:stretch>
        </p:blipFill>
        <p:spPr>
          <a:xfrm>
            <a:off x="457200" y="1371600"/>
            <a:ext cx="3700083" cy="3543300"/>
          </a:xfrm>
          <a:prstGeom prst="rect">
            <a:avLst/>
          </a:prstGeom>
        </p:spPr>
      </p:pic>
    </p:spTree>
    <p:extLst>
      <p:ext uri="{BB962C8B-B14F-4D97-AF65-F5344CB8AC3E}">
        <p14:creationId xmlns:p14="http://schemas.microsoft.com/office/powerpoint/2010/main" val="1602794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14FE3157-CEED-4A09-9B79-777D229033F3}"/>
              </a:ext>
            </a:extLst>
          </p:cNvPr>
          <p:cNvPicPr>
            <a:picLocks noChangeAspect="1"/>
          </p:cNvPicPr>
          <p:nvPr/>
        </p:nvPicPr>
        <p:blipFill>
          <a:blip r:embed="rId2"/>
          <a:stretch>
            <a:fillRect/>
          </a:stretch>
        </p:blipFill>
        <p:spPr>
          <a:xfrm>
            <a:off x="300037" y="1143000"/>
            <a:ext cx="8543925" cy="4486275"/>
          </a:xfrm>
          <a:prstGeom prst="rect">
            <a:avLst/>
          </a:prstGeom>
        </p:spPr>
      </p:pic>
      <p:sp>
        <p:nvSpPr>
          <p:cNvPr id="5" name="Title 1">
            <a:extLst>
              <a:ext uri="{FF2B5EF4-FFF2-40B4-BE49-F238E27FC236}">
                <a16:creationId xmlns:a16="http://schemas.microsoft.com/office/drawing/2014/main" xmlns="" id="{CD8F5587-3CAA-41BF-BF02-28821120F006}"/>
              </a:ext>
            </a:extLst>
          </p:cNvPr>
          <p:cNvSpPr txBox="1">
            <a:spLocks/>
          </p:cNvSpPr>
          <p:nvPr/>
        </p:nvSpPr>
        <p:spPr>
          <a:xfrm>
            <a:off x="-2525110" y="244270"/>
            <a:ext cx="8403020" cy="6858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sym typeface="+mn-ea"/>
              </a:rPr>
              <a:t>Box Plot</a:t>
            </a:r>
            <a:endParaRPr lang="en-US" altLang="en-IN" sz="3200" dirty="0"/>
          </a:p>
        </p:txBody>
      </p:sp>
    </p:spTree>
    <p:extLst>
      <p:ext uri="{BB962C8B-B14F-4D97-AF65-F5344CB8AC3E}">
        <p14:creationId xmlns:p14="http://schemas.microsoft.com/office/powerpoint/2010/main" val="2133284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FD127A6-25C5-434F-8753-C8E7386EEAFF}"/>
              </a:ext>
            </a:extLst>
          </p:cNvPr>
          <p:cNvPicPr>
            <a:picLocks noChangeAspect="1"/>
          </p:cNvPicPr>
          <p:nvPr/>
        </p:nvPicPr>
        <p:blipFill>
          <a:blip r:embed="rId2"/>
          <a:stretch>
            <a:fillRect/>
          </a:stretch>
        </p:blipFill>
        <p:spPr>
          <a:xfrm>
            <a:off x="76200" y="1654967"/>
            <a:ext cx="3956082" cy="1183005"/>
          </a:xfrm>
          <a:prstGeom prst="rect">
            <a:avLst/>
          </a:prstGeom>
        </p:spPr>
      </p:pic>
      <p:pic>
        <p:nvPicPr>
          <p:cNvPr id="3" name="Picture 2">
            <a:extLst>
              <a:ext uri="{FF2B5EF4-FFF2-40B4-BE49-F238E27FC236}">
                <a16:creationId xmlns:a16="http://schemas.microsoft.com/office/drawing/2014/main" xmlns="" id="{851A528C-1888-4242-8511-750CD69A649D}"/>
              </a:ext>
            </a:extLst>
          </p:cNvPr>
          <p:cNvPicPr>
            <a:picLocks noChangeAspect="1"/>
          </p:cNvPicPr>
          <p:nvPr/>
        </p:nvPicPr>
        <p:blipFill>
          <a:blip r:embed="rId3"/>
          <a:stretch>
            <a:fillRect/>
          </a:stretch>
        </p:blipFill>
        <p:spPr>
          <a:xfrm>
            <a:off x="3951188" y="457200"/>
            <a:ext cx="5099834" cy="3005137"/>
          </a:xfrm>
          <a:prstGeom prst="rect">
            <a:avLst/>
          </a:prstGeom>
        </p:spPr>
      </p:pic>
      <p:pic>
        <p:nvPicPr>
          <p:cNvPr id="5" name="Picture 4">
            <a:extLst>
              <a:ext uri="{FF2B5EF4-FFF2-40B4-BE49-F238E27FC236}">
                <a16:creationId xmlns:a16="http://schemas.microsoft.com/office/drawing/2014/main" xmlns="" id="{55A98EF6-C1DB-41E8-920E-BE96A3259184}"/>
              </a:ext>
            </a:extLst>
          </p:cNvPr>
          <p:cNvPicPr>
            <a:picLocks noChangeAspect="1"/>
          </p:cNvPicPr>
          <p:nvPr/>
        </p:nvPicPr>
        <p:blipFill>
          <a:blip r:embed="rId4"/>
          <a:stretch>
            <a:fillRect/>
          </a:stretch>
        </p:blipFill>
        <p:spPr>
          <a:xfrm>
            <a:off x="304800" y="4171149"/>
            <a:ext cx="3987164" cy="1183005"/>
          </a:xfrm>
          <a:prstGeom prst="rect">
            <a:avLst/>
          </a:prstGeom>
        </p:spPr>
      </p:pic>
      <p:pic>
        <p:nvPicPr>
          <p:cNvPr id="6" name="Picture 5">
            <a:extLst>
              <a:ext uri="{FF2B5EF4-FFF2-40B4-BE49-F238E27FC236}">
                <a16:creationId xmlns:a16="http://schemas.microsoft.com/office/drawing/2014/main" xmlns="" id="{9A782861-47C6-48B3-BDCB-28369554A4C3}"/>
              </a:ext>
            </a:extLst>
          </p:cNvPr>
          <p:cNvPicPr>
            <a:picLocks noChangeAspect="1"/>
          </p:cNvPicPr>
          <p:nvPr/>
        </p:nvPicPr>
        <p:blipFill>
          <a:blip r:embed="rId5"/>
          <a:stretch>
            <a:fillRect/>
          </a:stretch>
        </p:blipFill>
        <p:spPr>
          <a:xfrm>
            <a:off x="4419600" y="3733800"/>
            <a:ext cx="3276600" cy="2608758"/>
          </a:xfrm>
          <a:prstGeom prst="rect">
            <a:avLst/>
          </a:prstGeom>
        </p:spPr>
      </p:pic>
    </p:spTree>
    <p:extLst>
      <p:ext uri="{BB962C8B-B14F-4D97-AF65-F5344CB8AC3E}">
        <p14:creationId xmlns:p14="http://schemas.microsoft.com/office/powerpoint/2010/main" val="2848570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A7D1B63-5014-48D0-8796-38A62398483D}"/>
              </a:ext>
            </a:extLst>
          </p:cNvPr>
          <p:cNvPicPr>
            <a:picLocks noChangeAspect="1"/>
          </p:cNvPicPr>
          <p:nvPr/>
        </p:nvPicPr>
        <p:blipFill>
          <a:blip r:embed="rId2"/>
          <a:stretch>
            <a:fillRect/>
          </a:stretch>
        </p:blipFill>
        <p:spPr>
          <a:xfrm>
            <a:off x="1333500" y="1425396"/>
            <a:ext cx="2050728" cy="1524000"/>
          </a:xfrm>
          <a:prstGeom prst="rect">
            <a:avLst/>
          </a:prstGeom>
        </p:spPr>
      </p:pic>
      <p:pic>
        <p:nvPicPr>
          <p:cNvPr id="4" name="Picture 3">
            <a:extLst>
              <a:ext uri="{FF2B5EF4-FFF2-40B4-BE49-F238E27FC236}">
                <a16:creationId xmlns:a16="http://schemas.microsoft.com/office/drawing/2014/main" xmlns="" id="{B4F1F4C6-1EEF-41B9-ACD9-3C205CB8DF6E}"/>
              </a:ext>
            </a:extLst>
          </p:cNvPr>
          <p:cNvPicPr>
            <a:picLocks noChangeAspect="1"/>
          </p:cNvPicPr>
          <p:nvPr/>
        </p:nvPicPr>
        <p:blipFill>
          <a:blip r:embed="rId3"/>
          <a:stretch>
            <a:fillRect/>
          </a:stretch>
        </p:blipFill>
        <p:spPr>
          <a:xfrm>
            <a:off x="4838700" y="1425396"/>
            <a:ext cx="2247900" cy="1622604"/>
          </a:xfrm>
          <a:prstGeom prst="rect">
            <a:avLst/>
          </a:prstGeom>
        </p:spPr>
      </p:pic>
      <p:pic>
        <p:nvPicPr>
          <p:cNvPr id="5" name="Picture 4">
            <a:extLst>
              <a:ext uri="{FF2B5EF4-FFF2-40B4-BE49-F238E27FC236}">
                <a16:creationId xmlns:a16="http://schemas.microsoft.com/office/drawing/2014/main" xmlns="" id="{0D53A1F2-F4F0-4D71-9461-A23089375DA3}"/>
              </a:ext>
            </a:extLst>
          </p:cNvPr>
          <p:cNvPicPr>
            <a:picLocks noChangeAspect="1"/>
          </p:cNvPicPr>
          <p:nvPr/>
        </p:nvPicPr>
        <p:blipFill>
          <a:blip r:embed="rId4"/>
          <a:stretch>
            <a:fillRect/>
          </a:stretch>
        </p:blipFill>
        <p:spPr>
          <a:xfrm>
            <a:off x="3771054" y="1456156"/>
            <a:ext cx="714375" cy="1181100"/>
          </a:xfrm>
          <a:prstGeom prst="rect">
            <a:avLst/>
          </a:prstGeom>
        </p:spPr>
      </p:pic>
      <p:pic>
        <p:nvPicPr>
          <p:cNvPr id="6" name="Picture 5">
            <a:extLst>
              <a:ext uri="{FF2B5EF4-FFF2-40B4-BE49-F238E27FC236}">
                <a16:creationId xmlns:a16="http://schemas.microsoft.com/office/drawing/2014/main" xmlns="" id="{210C2323-1EB8-4004-905D-65F38FB64F3A}"/>
              </a:ext>
            </a:extLst>
          </p:cNvPr>
          <p:cNvPicPr>
            <a:picLocks noChangeAspect="1"/>
          </p:cNvPicPr>
          <p:nvPr/>
        </p:nvPicPr>
        <p:blipFill>
          <a:blip r:embed="rId5"/>
          <a:stretch>
            <a:fillRect/>
          </a:stretch>
        </p:blipFill>
        <p:spPr>
          <a:xfrm>
            <a:off x="997744" y="3505200"/>
            <a:ext cx="5776912" cy="1939962"/>
          </a:xfrm>
          <a:prstGeom prst="rect">
            <a:avLst/>
          </a:prstGeom>
        </p:spPr>
      </p:pic>
    </p:spTree>
    <p:extLst>
      <p:ext uri="{BB962C8B-B14F-4D97-AF65-F5344CB8AC3E}">
        <p14:creationId xmlns:p14="http://schemas.microsoft.com/office/powerpoint/2010/main" val="486191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53"/>
            <a:ext cx="9144000" cy="6858000"/>
          </a:xfrm>
          <a:prstGeom prst="rect">
            <a:avLst/>
          </a:prstGeom>
        </p:spPr>
      </p:pic>
    </p:spTree>
    <p:extLst>
      <p:ext uri="{BB962C8B-B14F-4D97-AF65-F5344CB8AC3E}">
        <p14:creationId xmlns:p14="http://schemas.microsoft.com/office/powerpoint/2010/main" val="1191168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FD7F6DC-D82F-45CF-A2E4-B11A2CCE351F}"/>
              </a:ext>
            </a:extLst>
          </p:cNvPr>
          <p:cNvPicPr>
            <a:picLocks noChangeAspect="1"/>
          </p:cNvPicPr>
          <p:nvPr/>
        </p:nvPicPr>
        <p:blipFill>
          <a:blip r:embed="rId2"/>
          <a:stretch>
            <a:fillRect/>
          </a:stretch>
        </p:blipFill>
        <p:spPr>
          <a:xfrm>
            <a:off x="381000" y="1295400"/>
            <a:ext cx="8305800" cy="4038600"/>
          </a:xfrm>
          <a:prstGeom prst="rect">
            <a:avLst/>
          </a:prstGeom>
        </p:spPr>
      </p:pic>
    </p:spTree>
    <p:extLst>
      <p:ext uri="{BB962C8B-B14F-4D97-AF65-F5344CB8AC3E}">
        <p14:creationId xmlns:p14="http://schemas.microsoft.com/office/powerpoint/2010/main" val="2956194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827144BC-B99C-4BC3-82BA-3F49ED59A474}"/>
              </a:ext>
            </a:extLst>
          </p:cNvPr>
          <p:cNvPicPr>
            <a:picLocks noChangeAspect="1"/>
          </p:cNvPicPr>
          <p:nvPr/>
        </p:nvPicPr>
        <p:blipFill>
          <a:blip r:embed="rId2"/>
          <a:stretch>
            <a:fillRect/>
          </a:stretch>
        </p:blipFill>
        <p:spPr>
          <a:xfrm>
            <a:off x="276225" y="1128712"/>
            <a:ext cx="8591550" cy="4600575"/>
          </a:xfrm>
          <a:prstGeom prst="rect">
            <a:avLst/>
          </a:prstGeom>
        </p:spPr>
      </p:pic>
    </p:spTree>
    <p:extLst>
      <p:ext uri="{BB962C8B-B14F-4D97-AF65-F5344CB8AC3E}">
        <p14:creationId xmlns:p14="http://schemas.microsoft.com/office/powerpoint/2010/main" val="3651532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sym typeface="+mn-ea"/>
              </a:rPr>
              <a:t>Normal Distribution</a:t>
            </a:r>
            <a:endParaRPr lang="en-US"/>
          </a:p>
        </p:txBody>
      </p:sp>
      <p:sp>
        <p:nvSpPr>
          <p:cNvPr id="2" name="Text Box 1"/>
          <p:cNvSpPr txBox="1"/>
          <p:nvPr/>
        </p:nvSpPr>
        <p:spPr>
          <a:xfrm>
            <a:off x="286385" y="1305560"/>
            <a:ext cx="5471160" cy="4246245"/>
          </a:xfrm>
          <a:prstGeom prst="rect">
            <a:avLst/>
          </a:prstGeom>
          <a:noFill/>
          <a:ln>
            <a:solidFill>
              <a:schemeClr val="accent1"/>
            </a:solidFill>
          </a:ln>
        </p:spPr>
        <p:txBody>
          <a:bodyPr wrap="square" rtlCol="0" anchor="t">
            <a:spAutoFit/>
          </a:bodyPr>
          <a:lstStyle/>
          <a:p>
            <a:r>
              <a:rPr lang="en-US" dirty="0">
                <a:sym typeface="+mn-ea"/>
              </a:rPr>
              <a:t>A function that represents the distribution of random variable as a symmetrical bell-shaped graph is a normal distribution, normal distribution has below key properties</a:t>
            </a:r>
            <a:endParaRPr lang="en-US" dirty="0"/>
          </a:p>
          <a:p>
            <a:pPr lvl="1" fontAlgn="base"/>
            <a:r>
              <a:rPr lang="en-US" dirty="0">
                <a:sym typeface="+mn-ea"/>
              </a:rPr>
              <a:t>The mean, mode and median are all equal</a:t>
            </a:r>
            <a:endParaRPr lang="en-US" dirty="0"/>
          </a:p>
          <a:p>
            <a:pPr lvl="1" fontAlgn="base"/>
            <a:r>
              <a:rPr lang="en-US" dirty="0">
                <a:sym typeface="+mn-ea"/>
              </a:rPr>
              <a:t>The curve is symmetric at the center (i.e. around the mean, μ).</a:t>
            </a:r>
            <a:endParaRPr lang="en-US" dirty="0"/>
          </a:p>
          <a:p>
            <a:pPr lvl="1" fontAlgn="base"/>
            <a:r>
              <a:rPr lang="en-US" dirty="0">
                <a:sym typeface="+mn-ea"/>
              </a:rPr>
              <a:t>The total area under the curve is 1 (or 100%)</a:t>
            </a:r>
            <a:endParaRPr lang="en-US" dirty="0"/>
          </a:p>
          <a:p>
            <a:endParaRPr lang="en-US" dirty="0"/>
          </a:p>
          <a:p>
            <a:r>
              <a:rPr lang="en-US" dirty="0">
                <a:sym typeface="+mn-ea"/>
              </a:rPr>
              <a:t>Many groups (psychological, educational variables) follow this type of pattern. That’s why it’s widely used in business, statistics and by government bodies</a:t>
            </a:r>
            <a:endParaRPr lang="en-US" dirty="0"/>
          </a:p>
          <a:p>
            <a:r>
              <a:rPr lang="en-US" dirty="0">
                <a:sym typeface="+mn-ea"/>
              </a:rPr>
              <a:t>It is a function of mean and standard deviation of the variable</a:t>
            </a:r>
            <a:endParaRPr lang="en-US" dirty="0"/>
          </a:p>
          <a:p>
            <a:pPr lvl="1"/>
            <a:r>
              <a:rPr lang="en-US" dirty="0">
                <a:sym typeface="+mn-ea"/>
              </a:rPr>
              <a:t>X ~ N (µ,</a:t>
            </a:r>
            <a:r>
              <a:rPr lang="el-GR" dirty="0">
                <a:sym typeface="+mn-ea"/>
              </a:rPr>
              <a:t>σ</a:t>
            </a:r>
            <a:r>
              <a:rPr lang="en-US" baseline="30000" dirty="0">
                <a:sym typeface="+mn-ea"/>
              </a:rPr>
              <a:t>2</a:t>
            </a:r>
            <a:r>
              <a:rPr lang="en-US" dirty="0">
                <a:sym typeface="+mn-ea"/>
              </a:rPr>
              <a:t>)</a:t>
            </a:r>
            <a:endParaRPr lang="en-US"/>
          </a:p>
        </p:txBody>
      </p:sp>
      <p:pic>
        <p:nvPicPr>
          <p:cNvPr id="9" name="Content Placeholder 8"/>
          <p:cNvPicPr>
            <a:picLocks noGrp="1" noChangeAspect="1"/>
          </p:cNvPicPr>
          <p:nvPr>
            <p:ph idx="1"/>
          </p:nvPr>
        </p:nvPicPr>
        <p:blipFill>
          <a:blip r:embed="rId2"/>
          <a:stretch>
            <a:fillRect/>
          </a:stretch>
        </p:blipFill>
        <p:spPr>
          <a:xfrm>
            <a:off x="5939155" y="2419350"/>
            <a:ext cx="2985135" cy="182181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39115" y="1167130"/>
            <a:ext cx="5189220" cy="3693319"/>
          </a:xfrm>
          <a:prstGeom prst="rect">
            <a:avLst/>
          </a:prstGeom>
          <a:noFill/>
          <a:ln>
            <a:solidFill>
              <a:schemeClr val="accent1"/>
            </a:solidFill>
          </a:ln>
        </p:spPr>
        <p:txBody>
          <a:bodyPr wrap="square" rtlCol="0" anchor="t">
            <a:spAutoFit/>
          </a:bodyPr>
          <a:lstStyle/>
          <a:p>
            <a:pPr marL="323850" lvl="1" indent="0">
              <a:buNone/>
            </a:pPr>
            <a:r>
              <a:rPr lang="en-US" dirty="0">
                <a:sym typeface="+mn-ea"/>
              </a:rPr>
              <a:t>When we have mean=0  and standard deviation as 1, then normal distribution is termed as standard normal distribution.</a:t>
            </a:r>
            <a:endParaRPr lang="en-US" dirty="0"/>
          </a:p>
          <a:p>
            <a:pPr marL="323850" lvl="1" indent="0">
              <a:buNone/>
            </a:pPr>
            <a:r>
              <a:rPr lang="en-US" dirty="0">
                <a:sym typeface="+mn-ea"/>
              </a:rPr>
              <a:t>X ~ N (µ,</a:t>
            </a:r>
            <a:r>
              <a:rPr lang="el-GR" dirty="0">
                <a:sym typeface="+mn-ea"/>
              </a:rPr>
              <a:t>σ</a:t>
            </a:r>
            <a:r>
              <a:rPr lang="en-US" baseline="30000" dirty="0">
                <a:sym typeface="+mn-ea"/>
              </a:rPr>
              <a:t>2</a:t>
            </a:r>
            <a:r>
              <a:rPr lang="en-US" dirty="0">
                <a:sym typeface="+mn-ea"/>
              </a:rPr>
              <a:t>)  </a:t>
            </a:r>
            <a:r>
              <a:rPr lang="en-US" dirty="0">
                <a:sym typeface="Wingdings" panose="05000000000000000000" pitchFamily="2" charset="2"/>
              </a:rPr>
              <a:t>  Z ~ N(0,1)</a:t>
            </a:r>
          </a:p>
          <a:p>
            <a:pPr marL="323850" lvl="1" indent="0">
              <a:buNone/>
            </a:pPr>
            <a:endParaRPr lang="en-US" dirty="0">
              <a:sym typeface="Wingdings" panose="05000000000000000000" pitchFamily="2" charset="2"/>
            </a:endParaRPr>
          </a:p>
          <a:p>
            <a:pPr marL="323850" lvl="1" indent="0">
              <a:buNone/>
            </a:pPr>
            <a:r>
              <a:rPr lang="en-US" dirty="0">
                <a:sym typeface="Wingdings" panose="05000000000000000000" pitchFamily="2" charset="2"/>
              </a:rPr>
              <a:t>SD(mean)=SD/N(No of test)</a:t>
            </a:r>
          </a:p>
          <a:p>
            <a:pPr marL="323850" lvl="1" indent="0">
              <a:buNone/>
            </a:pPr>
            <a:endParaRPr lang="en-US" dirty="0">
              <a:sym typeface="Wingdings" panose="05000000000000000000" pitchFamily="2" charset="2"/>
            </a:endParaRPr>
          </a:p>
          <a:p>
            <a:pPr marL="323850" lvl="1" indent="0">
              <a:buNone/>
            </a:pPr>
            <a:r>
              <a:rPr lang="en-US" dirty="0">
                <a:sym typeface="+mn-ea"/>
              </a:rPr>
              <a:t>• 68% of the data falls within one standard deviation of the mean</a:t>
            </a:r>
            <a:br>
              <a:rPr lang="en-US" dirty="0">
                <a:sym typeface="+mn-ea"/>
              </a:rPr>
            </a:br>
            <a:r>
              <a:rPr lang="en-US" dirty="0">
                <a:sym typeface="+mn-ea"/>
              </a:rPr>
              <a:t>• 95% of the data falls within two standard deviations of the mean</a:t>
            </a:r>
            <a:br>
              <a:rPr lang="en-US" dirty="0">
                <a:sym typeface="+mn-ea"/>
              </a:rPr>
            </a:br>
            <a:r>
              <a:rPr lang="en-US" dirty="0">
                <a:sym typeface="+mn-ea"/>
              </a:rPr>
              <a:t>• 99.7% of the data falls within three standard deviations of the mean</a:t>
            </a:r>
            <a:endParaRPr lang="en-US" dirty="0"/>
          </a:p>
        </p:txBody>
      </p:sp>
      <p:sp>
        <p:nvSpPr>
          <p:cNvPr id="3" name="Title 2"/>
          <p:cNvSpPr>
            <a:spLocks noGrp="1"/>
          </p:cNvSpPr>
          <p:nvPr>
            <p:ph type="title"/>
          </p:nvPr>
        </p:nvSpPr>
        <p:spPr/>
        <p:txBody>
          <a:bodyPr>
            <a:normAutofit/>
          </a:bodyPr>
          <a:lstStyle/>
          <a:p>
            <a:r>
              <a:rPr lang="en-US" sz="2800" dirty="0">
                <a:sym typeface="+mn-ea"/>
              </a:rPr>
              <a:t>Normal Distribution</a:t>
            </a:r>
          </a:p>
        </p:txBody>
      </p:sp>
      <p:pic>
        <p:nvPicPr>
          <p:cNvPr id="7" name="Content Placeholder 6"/>
          <p:cNvPicPr>
            <a:picLocks noGrp="1" noChangeAspect="1"/>
          </p:cNvPicPr>
          <p:nvPr>
            <p:ph idx="1"/>
          </p:nvPr>
        </p:nvPicPr>
        <p:blipFill rotWithShape="1">
          <a:blip r:embed="rId2"/>
          <a:srcRect l="11976" t="50132" r="28024" b="20416"/>
          <a:stretch>
            <a:fillRect/>
          </a:stretch>
        </p:blipFill>
        <p:spPr>
          <a:xfrm>
            <a:off x="2209800" y="5029200"/>
            <a:ext cx="3939540" cy="1714301"/>
          </a:xfrm>
          <a:prstGeom prst="rect">
            <a:avLst/>
          </a:prstGeom>
        </p:spPr>
      </p:pic>
      <p:pic>
        <p:nvPicPr>
          <p:cNvPr id="2052" name="Picture 4" descr="what is a normal distrib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910080"/>
            <a:ext cx="3160395" cy="1595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124200" y="4800600"/>
            <a:ext cx="3718112" cy="1886803"/>
          </a:xfrm>
          <a:prstGeom prst="rect">
            <a:avLst/>
          </a:prstGeom>
        </p:spPr>
      </p:pic>
      <p:sp>
        <p:nvSpPr>
          <p:cNvPr id="4" name="Title 1"/>
          <p:cNvSpPr txBox="1">
            <a:spLocks/>
          </p:cNvSpPr>
          <p:nvPr/>
        </p:nvSpPr>
        <p:spPr>
          <a:xfrm>
            <a:off x="-2057400" y="244270"/>
            <a:ext cx="8403020" cy="6858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sym typeface="+mn-ea"/>
              </a:rPr>
              <a:t>Why </a:t>
            </a:r>
            <a:r>
              <a:rPr lang="en-US" sz="3200" dirty="0"/>
              <a:t>Inferential Statistics</a:t>
            </a:r>
            <a:endParaRPr lang="en-US" altLang="en-IN" sz="3200" dirty="0"/>
          </a:p>
        </p:txBody>
      </p:sp>
      <p:sp>
        <p:nvSpPr>
          <p:cNvPr id="9" name="Rectangle 8">
            <a:extLst>
              <a:ext uri="{FF2B5EF4-FFF2-40B4-BE49-F238E27FC236}">
                <a16:creationId xmlns:a16="http://schemas.microsoft.com/office/drawing/2014/main" xmlns="" id="{DD09134F-5F29-47EE-AB82-0C2AF6D51270}"/>
              </a:ext>
            </a:extLst>
          </p:cNvPr>
          <p:cNvSpPr/>
          <p:nvPr/>
        </p:nvSpPr>
        <p:spPr>
          <a:xfrm>
            <a:off x="-699" y="923778"/>
            <a:ext cx="8839899" cy="3754874"/>
          </a:xfrm>
          <a:prstGeom prst="rect">
            <a:avLst/>
          </a:prstGeom>
        </p:spPr>
        <p:txBody>
          <a:bodyPr wrap="square">
            <a:spAutoFit/>
          </a:bodyPr>
          <a:lstStyle/>
          <a:p>
            <a:pPr algn="just"/>
            <a:r>
              <a:rPr lang="en-US" sz="1400" dirty="0">
                <a:solidFill>
                  <a:srgbClr val="595858"/>
                </a:solidFill>
                <a:latin typeface="roboto" panose="02000000000000000000" pitchFamily="2" charset="0"/>
              </a:rPr>
              <a:t>Suppose, you want to know the </a:t>
            </a:r>
            <a:r>
              <a:rPr lang="en-US" sz="1400" b="1" dirty="0">
                <a:solidFill>
                  <a:srgbClr val="595858"/>
                </a:solidFill>
                <a:latin typeface="roboto" panose="02000000000000000000" pitchFamily="2" charset="0"/>
              </a:rPr>
              <a:t>average salary of Data Science </a:t>
            </a:r>
            <a:r>
              <a:rPr lang="en-US" sz="1400" dirty="0">
                <a:solidFill>
                  <a:srgbClr val="595858"/>
                </a:solidFill>
                <a:latin typeface="roboto" panose="02000000000000000000" pitchFamily="2" charset="0"/>
              </a:rPr>
              <a:t>professionals in India. Which of the following methods can be used to calculate it?</a:t>
            </a:r>
          </a:p>
          <a:p>
            <a:pPr algn="just"/>
            <a:endParaRPr lang="en-US" sz="1400" dirty="0">
              <a:solidFill>
                <a:srgbClr val="595858"/>
              </a:solidFill>
              <a:latin typeface="roboto" panose="02000000000000000000" pitchFamily="2" charset="0"/>
            </a:endParaRPr>
          </a:p>
          <a:p>
            <a:pPr algn="just">
              <a:buFont typeface="+mj-lt"/>
              <a:buAutoNum type="arabicPeriod"/>
            </a:pPr>
            <a:r>
              <a:rPr lang="en-US" sz="1400" dirty="0">
                <a:solidFill>
                  <a:srgbClr val="595858"/>
                </a:solidFill>
                <a:latin typeface="roboto" panose="02000000000000000000" pitchFamily="2" charset="0"/>
              </a:rPr>
              <a:t>Meet every Data Science professional in India. Note down their salaries and then calculate the total average?</a:t>
            </a:r>
          </a:p>
          <a:p>
            <a:pPr algn="just"/>
            <a:endParaRPr lang="en-US" sz="1400" dirty="0">
              <a:solidFill>
                <a:srgbClr val="595858"/>
              </a:solidFill>
              <a:latin typeface="roboto" panose="02000000000000000000" pitchFamily="2" charset="0"/>
            </a:endParaRPr>
          </a:p>
          <a:p>
            <a:pPr algn="just">
              <a:buFont typeface="+mj-lt"/>
              <a:buAutoNum type="arabicPeriod"/>
            </a:pPr>
            <a:r>
              <a:rPr lang="en-US" sz="1400" dirty="0">
                <a:solidFill>
                  <a:srgbClr val="595858"/>
                </a:solidFill>
                <a:latin typeface="roboto" panose="02000000000000000000" pitchFamily="2" charset="0"/>
              </a:rPr>
              <a:t>Or hand pick a number of professionals in a city like Gurgaon. Note down their salaries and use it to calculate the Indian average.</a:t>
            </a:r>
          </a:p>
          <a:p>
            <a:pPr algn="just"/>
            <a:endParaRPr lang="en-US" sz="1400" dirty="0">
              <a:solidFill>
                <a:srgbClr val="595858"/>
              </a:solidFill>
              <a:latin typeface="roboto" panose="02000000000000000000" pitchFamily="2" charset="0"/>
            </a:endParaRPr>
          </a:p>
          <a:p>
            <a:pPr algn="just"/>
            <a:r>
              <a:rPr lang="en-US" sz="1400" dirty="0">
                <a:solidFill>
                  <a:srgbClr val="595858"/>
                </a:solidFill>
                <a:latin typeface="roboto" panose="02000000000000000000" pitchFamily="2" charset="0"/>
              </a:rPr>
              <a:t>Well, the first method is not impossible but it would require an enormous amount of resources and time. But today, companies want to make decisions swiftly and in a cost-effective way, so the first method doesn’t stand a chance.</a:t>
            </a:r>
          </a:p>
          <a:p>
            <a:pPr algn="just"/>
            <a:endParaRPr lang="en-US" sz="1400" dirty="0">
              <a:solidFill>
                <a:srgbClr val="595858"/>
              </a:solidFill>
              <a:latin typeface="roboto" panose="02000000000000000000" pitchFamily="2" charset="0"/>
            </a:endParaRPr>
          </a:p>
          <a:p>
            <a:pPr algn="just"/>
            <a:r>
              <a:rPr lang="en-US" sz="1400" dirty="0">
                <a:solidFill>
                  <a:srgbClr val="595858"/>
                </a:solidFill>
                <a:latin typeface="roboto" panose="02000000000000000000" pitchFamily="2" charset="0"/>
              </a:rPr>
              <a:t>On the other hand, second method seems feasible. But, there is a caveat. What if the population of Gurgaon is not reflective of the entire population of India? There are then good chances of you making a very wrong estimate of the salary of Indian Data Science professionals.</a:t>
            </a:r>
          </a:p>
          <a:p>
            <a:pPr algn="just"/>
            <a:r>
              <a:rPr lang="en-US" sz="1400" dirty="0">
                <a:solidFill>
                  <a:srgbClr val="595858"/>
                </a:solidFill>
                <a:latin typeface="roboto" panose="02000000000000000000" pitchFamily="2" charset="0"/>
              </a:rPr>
              <a:t>Now, what method can be used to estimate the average salary of all data scientists across India?</a:t>
            </a:r>
            <a:endParaRPr lang="en-US" sz="1400" b="0" i="0" dirty="0">
              <a:solidFill>
                <a:srgbClr val="595858"/>
              </a:solidFill>
              <a:effectLst/>
              <a:latin typeface="roboto" panose="02000000000000000000" pitchFamily="2" charset="0"/>
            </a:endParaRPr>
          </a:p>
        </p:txBody>
      </p:sp>
    </p:spTree>
    <p:extLst>
      <p:ext uri="{BB962C8B-B14F-4D97-AF65-F5344CB8AC3E}">
        <p14:creationId xmlns:p14="http://schemas.microsoft.com/office/powerpoint/2010/main" val="3166901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60C05D4-F7A2-4919-98B7-1439DC92CA7E}"/>
              </a:ext>
            </a:extLst>
          </p:cNvPr>
          <p:cNvSpPr/>
          <p:nvPr/>
        </p:nvSpPr>
        <p:spPr>
          <a:xfrm>
            <a:off x="0" y="1143000"/>
            <a:ext cx="8991600" cy="4801314"/>
          </a:xfrm>
          <a:prstGeom prst="rect">
            <a:avLst/>
          </a:prstGeom>
        </p:spPr>
        <p:txBody>
          <a:bodyPr wrap="square">
            <a:spAutoFit/>
          </a:bodyPr>
          <a:lstStyle/>
          <a:p>
            <a:r>
              <a:rPr lang="en-US" dirty="0"/>
              <a:t>In simple language, Inferential Statistics is used to draw inferences beyond the immediate data available.</a:t>
            </a:r>
          </a:p>
          <a:p>
            <a:endParaRPr lang="en-US" dirty="0"/>
          </a:p>
          <a:p>
            <a:r>
              <a:rPr lang="en-US" dirty="0"/>
              <a:t>With the help of inferential statistics, we can answer the following questions:</a:t>
            </a:r>
          </a:p>
          <a:p>
            <a:endParaRPr lang="en-US" dirty="0"/>
          </a:p>
          <a:p>
            <a:pPr marL="285750" indent="-285750">
              <a:buFont typeface="Arial" panose="020B0604020202020204" pitchFamily="34" charset="0"/>
              <a:buChar char="•"/>
            </a:pPr>
            <a:r>
              <a:rPr lang="en-US" dirty="0"/>
              <a:t>Making inferences about the population from the sample.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Concluding whether a sample is significantly different from the population. For example, let’s say you collected the salary details of Data Science professionals in Bangalore. And you observed that the average salary of Bangalore’s data scientists is more than the average salary across India. Now, we can conclude if the difference is statistically significant.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adding or removing a feature from a model will really help to improve the model.</a:t>
            </a:r>
          </a:p>
          <a:p>
            <a:endParaRPr lang="en-US" dirty="0"/>
          </a:p>
          <a:p>
            <a:pPr marL="285750" indent="-285750">
              <a:buFont typeface="Arial" panose="020B0604020202020204" pitchFamily="34" charset="0"/>
              <a:buChar char="•"/>
            </a:pPr>
            <a:r>
              <a:rPr lang="en-US" dirty="0"/>
              <a:t>If one model is significantly better than the other?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Hypothesis testing in general.</a:t>
            </a:r>
          </a:p>
        </p:txBody>
      </p:sp>
    </p:spTree>
    <p:extLst>
      <p:ext uri="{BB962C8B-B14F-4D97-AF65-F5344CB8AC3E}">
        <p14:creationId xmlns:p14="http://schemas.microsoft.com/office/powerpoint/2010/main" val="35911712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F3FAB3F-6B73-49CE-B35A-F1C57C72185F}"/>
              </a:ext>
            </a:extLst>
          </p:cNvPr>
          <p:cNvSpPr/>
          <p:nvPr/>
        </p:nvSpPr>
        <p:spPr>
          <a:xfrm>
            <a:off x="76200" y="1371600"/>
            <a:ext cx="8915400" cy="4524315"/>
          </a:xfrm>
          <a:prstGeom prst="rect">
            <a:avLst/>
          </a:prstGeom>
        </p:spPr>
        <p:txBody>
          <a:bodyPr wrap="square">
            <a:spAutoFit/>
          </a:bodyPr>
          <a:lstStyle/>
          <a:p>
            <a:pPr algn="just">
              <a:buFont typeface="Arial" panose="020B0604020202020204" pitchFamily="34" charset="0"/>
              <a:buChar char="•"/>
            </a:pPr>
            <a:r>
              <a:rPr lang="en-US" b="1" dirty="0">
                <a:solidFill>
                  <a:srgbClr val="333333"/>
                </a:solidFill>
                <a:latin typeface="roboto" panose="02000000000000000000" pitchFamily="2" charset="0"/>
              </a:rPr>
              <a:t>Statistic </a:t>
            </a:r>
            <a:r>
              <a:rPr lang="en-US" dirty="0">
                <a:solidFill>
                  <a:srgbClr val="595858"/>
                </a:solidFill>
                <a:latin typeface="roboto" panose="02000000000000000000" pitchFamily="2" charset="0"/>
              </a:rPr>
              <a:t>– A Single measure of some attribute of a sample. </a:t>
            </a:r>
          </a:p>
          <a:p>
            <a:pPr algn="just"/>
            <a:r>
              <a:rPr lang="en-US" dirty="0">
                <a:solidFill>
                  <a:srgbClr val="595858"/>
                </a:solidFill>
                <a:latin typeface="roboto" panose="02000000000000000000" pitchFamily="2" charset="0"/>
              </a:rPr>
              <a:t>For </a:t>
            </a:r>
            <a:r>
              <a:rPr lang="en-US" dirty="0" err="1">
                <a:solidFill>
                  <a:srgbClr val="595858"/>
                </a:solidFill>
                <a:latin typeface="roboto" panose="02000000000000000000" pitchFamily="2" charset="0"/>
              </a:rPr>
              <a:t>eg</a:t>
            </a:r>
            <a:r>
              <a:rPr lang="en-US" dirty="0">
                <a:solidFill>
                  <a:srgbClr val="595858"/>
                </a:solidFill>
                <a:latin typeface="roboto" panose="02000000000000000000" pitchFamily="2" charset="0"/>
              </a:rPr>
              <a:t>: Mean/Median/Mode of a sample of Data Scientists in Bangalore.</a:t>
            </a:r>
          </a:p>
          <a:p>
            <a:pPr algn="just"/>
            <a:endParaRPr lang="en-US" dirty="0">
              <a:solidFill>
                <a:srgbClr val="595858"/>
              </a:solidFill>
              <a:latin typeface="roboto" panose="02000000000000000000" pitchFamily="2" charset="0"/>
            </a:endParaRPr>
          </a:p>
          <a:p>
            <a:pPr algn="just">
              <a:buFont typeface="Arial" panose="020B0604020202020204" pitchFamily="34" charset="0"/>
              <a:buChar char="•"/>
            </a:pPr>
            <a:r>
              <a:rPr lang="en-US" b="1" dirty="0">
                <a:solidFill>
                  <a:srgbClr val="333333"/>
                </a:solidFill>
                <a:latin typeface="roboto" panose="02000000000000000000" pitchFamily="2" charset="0"/>
              </a:rPr>
              <a:t>Population Statistic </a:t>
            </a:r>
            <a:r>
              <a:rPr lang="en-US" dirty="0">
                <a:solidFill>
                  <a:srgbClr val="595858"/>
                </a:solidFill>
                <a:latin typeface="roboto" panose="02000000000000000000" pitchFamily="2" charset="0"/>
              </a:rPr>
              <a:t>– The statistic of the entire population in context. </a:t>
            </a:r>
          </a:p>
          <a:p>
            <a:pPr algn="just"/>
            <a:r>
              <a:rPr lang="en-US" dirty="0">
                <a:solidFill>
                  <a:srgbClr val="595858"/>
                </a:solidFill>
                <a:latin typeface="roboto" panose="02000000000000000000" pitchFamily="2" charset="0"/>
              </a:rPr>
              <a:t>For </a:t>
            </a:r>
            <a:r>
              <a:rPr lang="en-US" dirty="0" err="1">
                <a:solidFill>
                  <a:srgbClr val="595858"/>
                </a:solidFill>
                <a:latin typeface="roboto" panose="02000000000000000000" pitchFamily="2" charset="0"/>
              </a:rPr>
              <a:t>eg</a:t>
            </a:r>
            <a:r>
              <a:rPr lang="en-US" dirty="0">
                <a:solidFill>
                  <a:srgbClr val="595858"/>
                </a:solidFill>
                <a:latin typeface="roboto" panose="02000000000000000000" pitchFamily="2" charset="0"/>
              </a:rPr>
              <a:t>: Population mean for the salary of the entire population of Data Scientists across India.</a:t>
            </a:r>
          </a:p>
          <a:p>
            <a:pPr algn="just"/>
            <a:endParaRPr lang="en-US" dirty="0">
              <a:solidFill>
                <a:srgbClr val="595858"/>
              </a:solidFill>
              <a:latin typeface="roboto" panose="02000000000000000000" pitchFamily="2" charset="0"/>
            </a:endParaRPr>
          </a:p>
          <a:p>
            <a:pPr algn="just">
              <a:buFont typeface="Arial" panose="020B0604020202020204" pitchFamily="34" charset="0"/>
              <a:buChar char="•"/>
            </a:pPr>
            <a:r>
              <a:rPr lang="en-US" b="1" dirty="0">
                <a:solidFill>
                  <a:srgbClr val="333333"/>
                </a:solidFill>
                <a:latin typeface="roboto" panose="02000000000000000000" pitchFamily="2" charset="0"/>
              </a:rPr>
              <a:t>Sample Statistic</a:t>
            </a:r>
            <a:r>
              <a:rPr lang="en-US" dirty="0">
                <a:solidFill>
                  <a:srgbClr val="595858"/>
                </a:solidFill>
                <a:latin typeface="roboto" panose="02000000000000000000" pitchFamily="2" charset="0"/>
              </a:rPr>
              <a:t> – The statistic of a group taken from a population. For </a:t>
            </a:r>
            <a:r>
              <a:rPr lang="en-US" dirty="0" err="1">
                <a:solidFill>
                  <a:srgbClr val="595858"/>
                </a:solidFill>
                <a:latin typeface="roboto" panose="02000000000000000000" pitchFamily="2" charset="0"/>
              </a:rPr>
              <a:t>eg</a:t>
            </a:r>
            <a:r>
              <a:rPr lang="en-US" dirty="0">
                <a:solidFill>
                  <a:srgbClr val="595858"/>
                </a:solidFill>
                <a:latin typeface="roboto" panose="02000000000000000000" pitchFamily="2" charset="0"/>
              </a:rPr>
              <a:t>: Mean of salaries of all Data Scientists in Bangalore.</a:t>
            </a:r>
          </a:p>
          <a:p>
            <a:pPr algn="just">
              <a:buFont typeface="Arial" panose="020B0604020202020204" pitchFamily="34" charset="0"/>
              <a:buChar char="•"/>
            </a:pPr>
            <a:endParaRPr lang="en-US" dirty="0">
              <a:solidFill>
                <a:srgbClr val="595858"/>
              </a:solidFill>
              <a:latin typeface="roboto" panose="02000000000000000000" pitchFamily="2" charset="0"/>
            </a:endParaRPr>
          </a:p>
          <a:p>
            <a:pPr algn="just">
              <a:buFont typeface="Arial" panose="020B0604020202020204" pitchFamily="34" charset="0"/>
              <a:buChar char="•"/>
            </a:pPr>
            <a:r>
              <a:rPr lang="en-US" b="1" dirty="0">
                <a:solidFill>
                  <a:srgbClr val="333333"/>
                </a:solidFill>
                <a:latin typeface="roboto" panose="02000000000000000000" pitchFamily="2" charset="0"/>
              </a:rPr>
              <a:t>Standard Deviation </a:t>
            </a:r>
            <a:r>
              <a:rPr lang="en-US" dirty="0">
                <a:solidFill>
                  <a:srgbClr val="595858"/>
                </a:solidFill>
                <a:latin typeface="roboto" panose="02000000000000000000" pitchFamily="2" charset="0"/>
              </a:rPr>
              <a:t>– It is the amount of variation in the population data. It is given by σ.</a:t>
            </a:r>
          </a:p>
          <a:p>
            <a:pPr algn="just"/>
            <a:endParaRPr lang="en-US" dirty="0">
              <a:solidFill>
                <a:srgbClr val="595858"/>
              </a:solidFill>
              <a:latin typeface="roboto" panose="02000000000000000000" pitchFamily="2" charset="0"/>
            </a:endParaRPr>
          </a:p>
          <a:p>
            <a:pPr algn="just">
              <a:buFont typeface="Arial" panose="020B0604020202020204" pitchFamily="34" charset="0"/>
              <a:buChar char="•"/>
            </a:pPr>
            <a:r>
              <a:rPr lang="en-US" b="1" dirty="0">
                <a:solidFill>
                  <a:srgbClr val="333333"/>
                </a:solidFill>
                <a:latin typeface="roboto" panose="02000000000000000000" pitchFamily="2" charset="0"/>
              </a:rPr>
              <a:t>Standard Error </a:t>
            </a:r>
            <a:r>
              <a:rPr lang="en-US" dirty="0">
                <a:solidFill>
                  <a:srgbClr val="595858"/>
                </a:solidFill>
                <a:latin typeface="roboto" panose="02000000000000000000" pitchFamily="2" charset="0"/>
              </a:rPr>
              <a:t>– It is the amount of variation in the sample data. It is related to Standard Deviation as σ/√n, where, n is the sample size.</a:t>
            </a:r>
          </a:p>
          <a:p>
            <a:r>
              <a:rPr lang="en-US" dirty="0">
                <a:solidFill>
                  <a:srgbClr val="595858"/>
                </a:solidFill>
                <a:latin typeface="roboto" panose="02000000000000000000" pitchFamily="2" charset="0"/>
              </a:rPr>
              <a:t> </a:t>
            </a:r>
            <a:endParaRPr lang="en-US" b="0" i="0" dirty="0">
              <a:solidFill>
                <a:srgbClr val="595858"/>
              </a:solidFill>
              <a:effectLst/>
              <a:latin typeface="roboto" panose="02000000000000000000" pitchFamily="2" charset="0"/>
            </a:endParaRPr>
          </a:p>
        </p:txBody>
      </p:sp>
      <p:sp>
        <p:nvSpPr>
          <p:cNvPr id="3" name="Title 1">
            <a:extLst>
              <a:ext uri="{FF2B5EF4-FFF2-40B4-BE49-F238E27FC236}">
                <a16:creationId xmlns:a16="http://schemas.microsoft.com/office/drawing/2014/main" xmlns="" id="{1A11BE8F-6014-4D36-A5B9-A8002D74D80C}"/>
              </a:ext>
            </a:extLst>
          </p:cNvPr>
          <p:cNvSpPr txBox="1">
            <a:spLocks/>
          </p:cNvSpPr>
          <p:nvPr/>
        </p:nvSpPr>
        <p:spPr>
          <a:xfrm>
            <a:off x="76200" y="244270"/>
            <a:ext cx="1219200" cy="6858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sym typeface="+mn-ea"/>
              </a:rPr>
              <a:t>Terms</a:t>
            </a:r>
            <a:endParaRPr lang="en-US" altLang="en-IN" sz="3200" dirty="0"/>
          </a:p>
        </p:txBody>
      </p:sp>
    </p:spTree>
    <p:extLst>
      <p:ext uri="{BB962C8B-B14F-4D97-AF65-F5344CB8AC3E}">
        <p14:creationId xmlns:p14="http://schemas.microsoft.com/office/powerpoint/2010/main" val="34254186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9200" y="4114800"/>
            <a:ext cx="6629400" cy="2362200"/>
          </a:xfrm>
          <a:prstGeom prst="rect">
            <a:avLst/>
          </a:prstGeom>
        </p:spPr>
      </p:pic>
      <p:sp>
        <p:nvSpPr>
          <p:cNvPr id="3" name="Rectangle 2"/>
          <p:cNvSpPr/>
          <p:nvPr/>
        </p:nvSpPr>
        <p:spPr>
          <a:xfrm>
            <a:off x="380999" y="457200"/>
            <a:ext cx="2172390" cy="369332"/>
          </a:xfrm>
          <a:prstGeom prst="rect">
            <a:avLst/>
          </a:prstGeom>
        </p:spPr>
        <p:txBody>
          <a:bodyPr wrap="none">
            <a:spAutoFit/>
          </a:bodyPr>
          <a:lstStyle/>
          <a:p>
            <a:r>
              <a:rPr lang="en-US" b="1" dirty="0">
                <a:solidFill>
                  <a:srgbClr val="000000"/>
                </a:solidFill>
                <a:latin typeface="Helvetica Neue"/>
              </a:rPr>
              <a:t>Bell-shaped curve</a:t>
            </a:r>
            <a:endParaRPr lang="en-US" dirty="0"/>
          </a:p>
        </p:txBody>
      </p:sp>
      <p:pic>
        <p:nvPicPr>
          <p:cNvPr id="4" name="Picture 3"/>
          <p:cNvPicPr>
            <a:picLocks noChangeAspect="1"/>
          </p:cNvPicPr>
          <p:nvPr/>
        </p:nvPicPr>
        <p:blipFill>
          <a:blip r:embed="rId3"/>
          <a:stretch>
            <a:fillRect/>
          </a:stretch>
        </p:blipFill>
        <p:spPr>
          <a:xfrm>
            <a:off x="1219200" y="1219200"/>
            <a:ext cx="3905250" cy="2823796"/>
          </a:xfrm>
          <a:prstGeom prst="rect">
            <a:avLst/>
          </a:prstGeom>
        </p:spPr>
      </p:pic>
    </p:spTree>
    <p:extLst>
      <p:ext uri="{BB962C8B-B14F-4D97-AF65-F5344CB8AC3E}">
        <p14:creationId xmlns:p14="http://schemas.microsoft.com/office/powerpoint/2010/main" val="32639131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 y="1066800"/>
            <a:ext cx="8763000" cy="1477328"/>
          </a:xfrm>
          <a:prstGeom prst="rect">
            <a:avLst/>
          </a:prstGeom>
        </p:spPr>
        <p:txBody>
          <a:bodyPr wrap="square">
            <a:spAutoFit/>
          </a:bodyPr>
          <a:lstStyle/>
          <a:p>
            <a:pPr marL="285750" indent="-285750">
              <a:buFont typeface="Wingdings" panose="05000000000000000000" pitchFamily="2" charset="2"/>
              <a:buChar char="Ø"/>
            </a:pPr>
            <a:r>
              <a:rPr lang="en-US" dirty="0">
                <a:solidFill>
                  <a:srgbClr val="000000"/>
                </a:solidFill>
                <a:latin typeface="Helvetica Neue"/>
              </a:rPr>
              <a:t>In particular, the standard deviation allows us to see whether or not individual data points might be considered outliers.</a:t>
            </a:r>
          </a:p>
          <a:p>
            <a:pPr marL="285750" indent="-285750">
              <a:buFont typeface="Wingdings" panose="05000000000000000000" pitchFamily="2" charset="2"/>
              <a:buChar char="Ø"/>
            </a:pPr>
            <a:r>
              <a:rPr lang="en-US" dirty="0">
                <a:solidFill>
                  <a:srgbClr val="000000"/>
                </a:solidFill>
                <a:latin typeface="Helvetica Neue"/>
              </a:rPr>
              <a:t> Is your data point within one standard deviation of the mean, two standard deviations?</a:t>
            </a:r>
          </a:p>
          <a:p>
            <a:pPr marL="285750" indent="-285750">
              <a:buFont typeface="Wingdings" panose="05000000000000000000" pitchFamily="2" charset="2"/>
              <a:buChar char="Ø"/>
            </a:pPr>
            <a:r>
              <a:rPr lang="en-US" dirty="0">
                <a:solidFill>
                  <a:srgbClr val="000000"/>
                </a:solidFill>
                <a:latin typeface="Helvetica Neue"/>
              </a:rPr>
              <a:t> How would I know if it is exactly 2.37 standard deviations from the median? </a:t>
            </a:r>
            <a:endParaRPr lang="en-US" dirty="0"/>
          </a:p>
        </p:txBody>
      </p:sp>
      <p:pic>
        <p:nvPicPr>
          <p:cNvPr id="4" name="Picture 3"/>
          <p:cNvPicPr>
            <a:picLocks noChangeAspect="1"/>
          </p:cNvPicPr>
          <p:nvPr/>
        </p:nvPicPr>
        <p:blipFill>
          <a:blip r:embed="rId2"/>
          <a:stretch>
            <a:fillRect/>
          </a:stretch>
        </p:blipFill>
        <p:spPr>
          <a:xfrm>
            <a:off x="228600" y="2667000"/>
            <a:ext cx="3705225" cy="3590925"/>
          </a:xfrm>
          <a:prstGeom prst="rect">
            <a:avLst/>
          </a:prstGeom>
        </p:spPr>
      </p:pic>
      <p:pic>
        <p:nvPicPr>
          <p:cNvPr id="5" name="Picture 4"/>
          <p:cNvPicPr>
            <a:picLocks noChangeAspect="1"/>
          </p:cNvPicPr>
          <p:nvPr/>
        </p:nvPicPr>
        <p:blipFill>
          <a:blip r:embed="rId3"/>
          <a:stretch>
            <a:fillRect/>
          </a:stretch>
        </p:blipFill>
        <p:spPr>
          <a:xfrm>
            <a:off x="4124325" y="2819400"/>
            <a:ext cx="4714875" cy="1352550"/>
          </a:xfrm>
          <a:prstGeom prst="rect">
            <a:avLst/>
          </a:prstGeom>
        </p:spPr>
      </p:pic>
      <p:pic>
        <p:nvPicPr>
          <p:cNvPr id="6" name="Picture 5"/>
          <p:cNvPicPr>
            <a:picLocks noChangeAspect="1"/>
          </p:cNvPicPr>
          <p:nvPr/>
        </p:nvPicPr>
        <p:blipFill>
          <a:blip r:embed="rId4"/>
          <a:stretch>
            <a:fillRect/>
          </a:stretch>
        </p:blipFill>
        <p:spPr>
          <a:xfrm>
            <a:off x="4124325" y="4447222"/>
            <a:ext cx="4714875" cy="1362075"/>
          </a:xfrm>
          <a:prstGeom prst="rect">
            <a:avLst/>
          </a:prstGeom>
        </p:spPr>
      </p:pic>
    </p:spTree>
    <p:extLst>
      <p:ext uri="{BB962C8B-B14F-4D97-AF65-F5344CB8AC3E}">
        <p14:creationId xmlns:p14="http://schemas.microsoft.com/office/powerpoint/2010/main" val="8872977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00990" y="1228725"/>
            <a:ext cx="8471535" cy="2031325"/>
          </a:xfrm>
          <a:prstGeom prst="rect">
            <a:avLst/>
          </a:prstGeom>
          <a:noFill/>
        </p:spPr>
        <p:txBody>
          <a:bodyPr wrap="square" rtlCol="0" anchor="t">
            <a:spAutoFit/>
          </a:bodyPr>
          <a:lstStyle/>
          <a:p>
            <a:pPr marL="285750" indent="-285750">
              <a:buFont typeface="Arial" panose="020B0604020202020204" pitchFamily="34" charset="0"/>
              <a:buChar char="•"/>
            </a:pPr>
            <a:r>
              <a:rPr lang="en-US" dirty="0">
                <a:sym typeface="+mn-ea"/>
              </a:rPr>
              <a:t>Skewness is the measure of asymmetry of the distribution.</a:t>
            </a:r>
            <a:endParaRPr lang="en-US" dirty="0"/>
          </a:p>
          <a:p>
            <a:pPr marL="285750" indent="-285750">
              <a:buFont typeface="Arial" panose="020B0604020202020204" pitchFamily="34" charset="0"/>
              <a:buChar char="•"/>
            </a:pPr>
            <a:r>
              <a:rPr lang="en-US" dirty="0">
                <a:sym typeface="+mn-ea"/>
              </a:rPr>
              <a:t>Negatively skewed indicates a long left tail.</a:t>
            </a:r>
            <a:endParaRPr lang="en-US" dirty="0"/>
          </a:p>
          <a:p>
            <a:pPr marL="285750" indent="-285750">
              <a:buFont typeface="Arial" panose="020B0604020202020204" pitchFamily="34" charset="0"/>
              <a:buChar char="•"/>
            </a:pPr>
            <a:r>
              <a:rPr lang="en-US" dirty="0">
                <a:sym typeface="+mn-ea"/>
              </a:rPr>
              <a:t>Positively skewed indicates a long right tail.</a:t>
            </a:r>
            <a:endParaRPr lang="en-US" dirty="0"/>
          </a:p>
          <a:p>
            <a:pPr marL="285750" indent="-285750">
              <a:buFont typeface="Arial" panose="020B0604020202020204" pitchFamily="34" charset="0"/>
              <a:buChar char="•"/>
            </a:pPr>
            <a:r>
              <a:rPr lang="en-US" dirty="0">
                <a:sym typeface="+mn-ea"/>
              </a:rPr>
              <a:t>No skew indicates a symmetry around the mean.   </a:t>
            </a:r>
          </a:p>
          <a:p>
            <a:pPr marL="285750" indent="-285750">
              <a:buFont typeface="Arial" panose="020B0604020202020204" pitchFamily="34" charset="0"/>
              <a:buChar char="•"/>
            </a:pPr>
            <a:r>
              <a:rPr lang="en-US" dirty="0">
                <a:sym typeface="+mn-ea"/>
              </a:rPr>
              <a:t>Coefficient of skewness SK=(mean-median)/SD, if -ve then Negative Skewed, if +ve then Positive skewed and if zero then Normal (no Skew)</a:t>
            </a:r>
            <a:endParaRPr lang="en-US" dirty="0"/>
          </a:p>
          <a:p>
            <a:endParaRPr lang="en-US" dirty="0"/>
          </a:p>
        </p:txBody>
      </p:sp>
      <p:pic>
        <p:nvPicPr>
          <p:cNvPr id="1026"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37911" t="22144" r="33363" b="8881"/>
          <a:stretch>
            <a:fillRect/>
          </a:stretch>
        </p:blipFill>
        <p:spPr bwMode="auto">
          <a:xfrm>
            <a:off x="2771053" y="3260050"/>
            <a:ext cx="1745672" cy="303225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66246" t="22404" r="2253" b="8621"/>
          <a:stretch>
            <a:fillRect/>
          </a:stretch>
        </p:blipFill>
        <p:spPr bwMode="auto">
          <a:xfrm>
            <a:off x="4876800" y="3260050"/>
            <a:ext cx="1914276" cy="30322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8989" t="22144" r="61894" b="8881"/>
          <a:stretch>
            <a:fillRect/>
          </a:stretch>
        </p:blipFill>
        <p:spPr bwMode="auto">
          <a:xfrm>
            <a:off x="490642" y="3260050"/>
            <a:ext cx="1769423" cy="288048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35940" y="85725"/>
            <a:ext cx="1879600" cy="862965"/>
          </a:xfrm>
        </p:spPr>
        <p:txBody>
          <a:bodyPr>
            <a:normAutofit/>
          </a:bodyPr>
          <a:lstStyle/>
          <a:p>
            <a:r>
              <a:rPr lang="en-US" sz="2800" dirty="0">
                <a:sym typeface="+mn-ea"/>
              </a:rPr>
              <a:t>Skewness</a:t>
            </a:r>
          </a:p>
        </p:txBody>
      </p:sp>
      <p:sp>
        <p:nvSpPr>
          <p:cNvPr id="4" name="Rectangle 3"/>
          <p:cNvSpPr/>
          <p:nvPr/>
        </p:nvSpPr>
        <p:spPr>
          <a:xfrm>
            <a:off x="-4954" y="6107642"/>
            <a:ext cx="2976754" cy="307777"/>
          </a:xfrm>
          <a:prstGeom prst="rect">
            <a:avLst/>
          </a:prstGeom>
        </p:spPr>
        <p:txBody>
          <a:bodyPr wrap="square">
            <a:spAutoFit/>
          </a:bodyPr>
          <a:lstStyle/>
          <a:p>
            <a:r>
              <a:rPr lang="en-US" sz="1400" dirty="0">
                <a:solidFill>
                  <a:srgbClr val="444444"/>
                </a:solidFill>
                <a:latin typeface="Verdana" panose="020B0604030504040204" pitchFamily="34" charset="0"/>
              </a:rPr>
              <a:t>skewed towards the left</a:t>
            </a:r>
            <a:endParaRPr lang="en-US" sz="1400" dirty="0"/>
          </a:p>
        </p:txBody>
      </p:sp>
      <p:sp>
        <p:nvSpPr>
          <p:cNvPr id="9" name="Rectangle 8"/>
          <p:cNvSpPr/>
          <p:nvPr/>
        </p:nvSpPr>
        <p:spPr>
          <a:xfrm>
            <a:off x="4876800" y="6261530"/>
            <a:ext cx="2976754" cy="307777"/>
          </a:xfrm>
          <a:prstGeom prst="rect">
            <a:avLst/>
          </a:prstGeom>
        </p:spPr>
        <p:txBody>
          <a:bodyPr wrap="square">
            <a:spAutoFit/>
          </a:bodyPr>
          <a:lstStyle/>
          <a:p>
            <a:r>
              <a:rPr lang="en-US" sz="1400" dirty="0">
                <a:solidFill>
                  <a:srgbClr val="444444"/>
                </a:solidFill>
                <a:latin typeface="Verdana" panose="020B0604030504040204" pitchFamily="34" charset="0"/>
              </a:rPr>
              <a:t>skewed towards the right</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200" y="1066800"/>
            <a:ext cx="8451076" cy="4724400"/>
          </a:xfrm>
          <a:prstGeom prst="rect">
            <a:avLst/>
          </a:prstGeom>
        </p:spPr>
      </p:pic>
    </p:spTree>
    <p:extLst>
      <p:ext uri="{BB962C8B-B14F-4D97-AF65-F5344CB8AC3E}">
        <p14:creationId xmlns:p14="http://schemas.microsoft.com/office/powerpoint/2010/main" val="42826092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53720" y="1028700"/>
            <a:ext cx="7854950" cy="2031325"/>
          </a:xfrm>
          <a:prstGeom prst="rect">
            <a:avLst/>
          </a:prstGeom>
          <a:noFill/>
          <a:ln>
            <a:solidFill>
              <a:schemeClr val="accent1"/>
            </a:solidFill>
          </a:ln>
        </p:spPr>
        <p:txBody>
          <a:bodyPr wrap="square" rtlCol="0" anchor="t">
            <a:spAutoFit/>
          </a:bodyPr>
          <a:lstStyle/>
          <a:p>
            <a:pPr marL="285750" indent="-285750">
              <a:buFont typeface="Arial" panose="020B0604020202020204" pitchFamily="34" charset="0"/>
              <a:buChar char="•"/>
            </a:pPr>
            <a:r>
              <a:rPr lang="en-US" dirty="0">
                <a:sym typeface="+mn-ea"/>
              </a:rPr>
              <a:t>Kurtosis is the measure of flatness or peakedness of the probability distribution.</a:t>
            </a:r>
            <a:endParaRPr lang="en-US" dirty="0"/>
          </a:p>
          <a:p>
            <a:pPr marL="285750" indent="-285750">
              <a:buFont typeface="Arial" panose="020B0604020202020204" pitchFamily="34" charset="0"/>
              <a:buChar char="•"/>
            </a:pPr>
            <a:r>
              <a:rPr lang="en-IN" dirty="0"/>
              <a:t>It calculates how the Values are bundled across the centre of the distribution.</a:t>
            </a:r>
          </a:p>
          <a:p>
            <a:pPr marL="285750" indent="-285750">
              <a:buFont typeface="Arial" panose="020B0604020202020204" pitchFamily="34" charset="0"/>
              <a:buChar char="•"/>
            </a:pPr>
            <a:r>
              <a:rPr lang="en-IN" dirty="0">
                <a:sym typeface="+mn-ea"/>
              </a:rPr>
              <a:t>The normal curve is called </a:t>
            </a:r>
            <a:r>
              <a:rPr lang="en-IN" b="1" dirty="0">
                <a:sym typeface="+mn-ea"/>
              </a:rPr>
              <a:t>Mesokurtic</a:t>
            </a:r>
            <a:r>
              <a:rPr lang="en-IN" dirty="0">
                <a:sym typeface="+mn-ea"/>
              </a:rPr>
              <a:t> curve.</a:t>
            </a:r>
            <a:endParaRPr lang="en-IN" dirty="0"/>
          </a:p>
          <a:p>
            <a:pPr marL="285750" indent="-285750">
              <a:buFont typeface="Arial" panose="020B0604020202020204" pitchFamily="34" charset="0"/>
              <a:buChar char="•"/>
            </a:pPr>
            <a:r>
              <a:rPr lang="en-IN" dirty="0">
                <a:sym typeface="+mn-ea"/>
              </a:rPr>
              <a:t>If the curve of a distribution is more peaked compare to a normal or mesokurtic curve then it is referred to as a </a:t>
            </a:r>
            <a:r>
              <a:rPr lang="en-IN" b="1" dirty="0">
                <a:sym typeface="+mn-ea"/>
              </a:rPr>
              <a:t>Leptokurtic</a:t>
            </a:r>
            <a:r>
              <a:rPr lang="en-IN" dirty="0">
                <a:sym typeface="+mn-ea"/>
              </a:rPr>
              <a:t> curve. </a:t>
            </a:r>
            <a:endParaRPr lang="en-IN" dirty="0"/>
          </a:p>
          <a:p>
            <a:pPr marL="285750" indent="-285750">
              <a:buFont typeface="Arial" panose="020B0604020202020204" pitchFamily="34" charset="0"/>
              <a:buChar char="•"/>
            </a:pPr>
            <a:r>
              <a:rPr lang="en-IN" dirty="0">
                <a:sym typeface="+mn-ea"/>
              </a:rPr>
              <a:t>If a curve is less peaked than a normal curve, it is called as a </a:t>
            </a:r>
            <a:r>
              <a:rPr lang="en-IN" b="1" dirty="0">
                <a:sym typeface="+mn-ea"/>
              </a:rPr>
              <a:t>Platykurtic</a:t>
            </a:r>
            <a:r>
              <a:rPr lang="en-IN" dirty="0">
                <a:sym typeface="+mn-ea"/>
              </a:rPr>
              <a:t> curve.</a:t>
            </a:r>
            <a:endParaRPr lang="en-US" dirty="0"/>
          </a:p>
        </p:txBody>
      </p:sp>
      <p:sp>
        <p:nvSpPr>
          <p:cNvPr id="4" name="Title 3"/>
          <p:cNvSpPr>
            <a:spLocks noGrp="1"/>
          </p:cNvSpPr>
          <p:nvPr>
            <p:ph type="title"/>
          </p:nvPr>
        </p:nvSpPr>
        <p:spPr/>
        <p:txBody>
          <a:bodyPr>
            <a:normAutofit/>
          </a:bodyPr>
          <a:lstStyle/>
          <a:p>
            <a:r>
              <a:rPr lang="en-US" sz="2800" dirty="0">
                <a:sym typeface="+mn-ea"/>
              </a:rPr>
              <a:t>Kurtosis</a:t>
            </a:r>
          </a:p>
        </p:txBody>
      </p:sp>
      <p:pic>
        <p:nvPicPr>
          <p:cNvPr id="5" name="Content Placeholder 4"/>
          <p:cNvPicPr>
            <a:picLocks noGrp="1" noChangeAspect="1"/>
          </p:cNvPicPr>
          <p:nvPr>
            <p:ph idx="1"/>
          </p:nvPr>
        </p:nvPicPr>
        <p:blipFill rotWithShape="1">
          <a:blip r:embed="rId2"/>
          <a:srcRect l="16753" t="25315" r="39318" b="32316"/>
          <a:stretch>
            <a:fillRect/>
          </a:stretch>
        </p:blipFill>
        <p:spPr>
          <a:xfrm>
            <a:off x="536548" y="3123882"/>
            <a:ext cx="3905250" cy="3124835"/>
          </a:xfrm>
          <a:prstGeom prst="rect">
            <a:avLst/>
          </a:prstGeom>
        </p:spPr>
      </p:pic>
      <p:pic>
        <p:nvPicPr>
          <p:cNvPr id="3" name="Picture 2"/>
          <p:cNvPicPr>
            <a:picLocks noChangeAspect="1"/>
          </p:cNvPicPr>
          <p:nvPr/>
        </p:nvPicPr>
        <p:blipFill>
          <a:blip r:embed="rId3"/>
          <a:stretch>
            <a:fillRect/>
          </a:stretch>
        </p:blipFill>
        <p:spPr>
          <a:xfrm>
            <a:off x="4637690" y="3429000"/>
            <a:ext cx="3775035" cy="2514600"/>
          </a:xfrm>
          <a:prstGeom prst="rect">
            <a:avLst/>
          </a:prstGeom>
        </p:spPr>
      </p:pic>
    </p:spTree>
    <p:extLst>
      <p:ext uri="{BB962C8B-B14F-4D97-AF65-F5344CB8AC3E}">
        <p14:creationId xmlns:p14="http://schemas.microsoft.com/office/powerpoint/2010/main" val="23647480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14600" y="109422"/>
            <a:ext cx="6572250" cy="609600"/>
          </a:xfrm>
          <a:prstGeom prst="rect">
            <a:avLst/>
          </a:prstGeom>
        </p:spPr>
      </p:pic>
      <p:pic>
        <p:nvPicPr>
          <p:cNvPr id="3" name="Picture 2"/>
          <p:cNvPicPr>
            <a:picLocks noChangeAspect="1"/>
          </p:cNvPicPr>
          <p:nvPr/>
        </p:nvPicPr>
        <p:blipFill>
          <a:blip r:embed="rId3"/>
          <a:stretch>
            <a:fillRect/>
          </a:stretch>
        </p:blipFill>
        <p:spPr>
          <a:xfrm>
            <a:off x="110280" y="1175079"/>
            <a:ext cx="3291840" cy="2743200"/>
          </a:xfrm>
          <a:prstGeom prst="rect">
            <a:avLst/>
          </a:prstGeom>
        </p:spPr>
      </p:pic>
      <p:pic>
        <p:nvPicPr>
          <p:cNvPr id="4" name="Picture 3"/>
          <p:cNvPicPr>
            <a:picLocks noChangeAspect="1"/>
          </p:cNvPicPr>
          <p:nvPr/>
        </p:nvPicPr>
        <p:blipFill>
          <a:blip r:embed="rId4"/>
          <a:stretch>
            <a:fillRect/>
          </a:stretch>
        </p:blipFill>
        <p:spPr>
          <a:xfrm>
            <a:off x="3505200" y="1175079"/>
            <a:ext cx="4135902" cy="2743200"/>
          </a:xfrm>
          <a:prstGeom prst="rect">
            <a:avLst/>
          </a:prstGeom>
        </p:spPr>
      </p:pic>
      <p:pic>
        <p:nvPicPr>
          <p:cNvPr id="5" name="Picture 4"/>
          <p:cNvPicPr>
            <a:picLocks noChangeAspect="1"/>
          </p:cNvPicPr>
          <p:nvPr/>
        </p:nvPicPr>
        <p:blipFill>
          <a:blip r:embed="rId5"/>
          <a:stretch>
            <a:fillRect/>
          </a:stretch>
        </p:blipFill>
        <p:spPr>
          <a:xfrm>
            <a:off x="7744182" y="1447800"/>
            <a:ext cx="1162050" cy="1781175"/>
          </a:xfrm>
          <a:prstGeom prst="rect">
            <a:avLst/>
          </a:prstGeom>
        </p:spPr>
      </p:pic>
      <p:sp>
        <p:nvSpPr>
          <p:cNvPr id="7" name="Rectangle 6"/>
          <p:cNvSpPr/>
          <p:nvPr/>
        </p:nvSpPr>
        <p:spPr>
          <a:xfrm>
            <a:off x="609600" y="4146692"/>
            <a:ext cx="7592133" cy="369332"/>
          </a:xfrm>
          <a:prstGeom prst="rect">
            <a:avLst/>
          </a:prstGeom>
        </p:spPr>
        <p:txBody>
          <a:bodyPr wrap="square">
            <a:spAutoFit/>
          </a:bodyPr>
          <a:lstStyle/>
          <a:p>
            <a:r>
              <a:rPr lang="en-US" dirty="0">
                <a:solidFill>
                  <a:srgbClr val="333333"/>
                </a:solidFill>
                <a:latin typeface="proxima-nova"/>
              </a:rPr>
              <a:t> </a:t>
            </a:r>
            <a:r>
              <a:rPr lang="en-US" dirty="0">
                <a:solidFill>
                  <a:srgbClr val="000000"/>
                </a:solidFill>
                <a:latin typeface="proxima-nova"/>
              </a:rPr>
              <a:t>when, where and how these samples are collected</a:t>
            </a:r>
            <a:endParaRPr lang="en-US" dirty="0"/>
          </a:p>
        </p:txBody>
      </p:sp>
      <p:pic>
        <p:nvPicPr>
          <p:cNvPr id="8" name="Content Placeholder 3">
            <a:extLst>
              <a:ext uri="{FF2B5EF4-FFF2-40B4-BE49-F238E27FC236}">
                <a16:creationId xmlns:a16="http://schemas.microsoft.com/office/drawing/2014/main" xmlns="" id="{86F7F4F0-48BE-46B5-8DB6-C1FC758D272A}"/>
              </a:ext>
            </a:extLst>
          </p:cNvPr>
          <p:cNvPicPr>
            <a:picLocks noChangeAspect="1"/>
          </p:cNvPicPr>
          <p:nvPr/>
        </p:nvPicPr>
        <p:blipFill>
          <a:blip r:embed="rId6"/>
          <a:stretch>
            <a:fillRect/>
          </a:stretch>
        </p:blipFill>
        <p:spPr>
          <a:xfrm>
            <a:off x="1905000" y="4516024"/>
            <a:ext cx="4752340" cy="1990725"/>
          </a:xfrm>
          <a:prstGeom prst="rect">
            <a:avLst/>
          </a:prstGeom>
        </p:spPr>
      </p:pic>
      <p:sp>
        <p:nvSpPr>
          <p:cNvPr id="6" name="Rectangle 5">
            <a:extLst>
              <a:ext uri="{FF2B5EF4-FFF2-40B4-BE49-F238E27FC236}">
                <a16:creationId xmlns:a16="http://schemas.microsoft.com/office/drawing/2014/main" xmlns="" id="{658938D9-47E4-4FDE-B4D8-EF8C01C27722}"/>
              </a:ext>
            </a:extLst>
          </p:cNvPr>
          <p:cNvSpPr/>
          <p:nvPr/>
        </p:nvSpPr>
        <p:spPr>
          <a:xfrm>
            <a:off x="-31459" y="436415"/>
            <a:ext cx="2307683" cy="369332"/>
          </a:xfrm>
          <a:prstGeom prst="rect">
            <a:avLst/>
          </a:prstGeom>
        </p:spPr>
        <p:txBody>
          <a:bodyPr wrap="none">
            <a:spAutoFit/>
          </a:bodyPr>
          <a:lstStyle/>
          <a:p>
            <a:r>
              <a:rPr lang="en-US" b="1" dirty="0">
                <a:solidFill>
                  <a:srgbClr val="333333"/>
                </a:solidFill>
                <a:latin typeface="poppins"/>
              </a:rPr>
              <a:t>Sampling Distribution </a:t>
            </a:r>
            <a:endParaRPr lang="en-US" dirty="0"/>
          </a:p>
        </p:txBody>
      </p:sp>
    </p:spTree>
    <p:extLst>
      <p:ext uri="{BB962C8B-B14F-4D97-AF65-F5344CB8AC3E}">
        <p14:creationId xmlns:p14="http://schemas.microsoft.com/office/powerpoint/2010/main" val="31259103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B7F0B1D-3B7A-46ED-8B1A-477989837A1A}"/>
              </a:ext>
            </a:extLst>
          </p:cNvPr>
          <p:cNvSpPr/>
          <p:nvPr/>
        </p:nvSpPr>
        <p:spPr>
          <a:xfrm>
            <a:off x="2096" y="457200"/>
            <a:ext cx="6170103" cy="369332"/>
          </a:xfrm>
          <a:prstGeom prst="rect">
            <a:avLst/>
          </a:prstGeom>
        </p:spPr>
        <p:txBody>
          <a:bodyPr wrap="square">
            <a:spAutoFit/>
          </a:bodyPr>
          <a:lstStyle/>
          <a:p>
            <a:r>
              <a:rPr lang="en-US" b="1" dirty="0">
                <a:solidFill>
                  <a:srgbClr val="333333"/>
                </a:solidFill>
                <a:latin typeface="poppins"/>
              </a:rPr>
              <a:t>Sampling Distribution</a:t>
            </a:r>
            <a:endParaRPr lang="en-US" b="1" i="0" dirty="0">
              <a:solidFill>
                <a:srgbClr val="333333"/>
              </a:solidFill>
              <a:effectLst/>
              <a:latin typeface="poppins"/>
            </a:endParaRPr>
          </a:p>
        </p:txBody>
      </p:sp>
      <p:sp>
        <p:nvSpPr>
          <p:cNvPr id="3" name="Rectangle 2">
            <a:extLst>
              <a:ext uri="{FF2B5EF4-FFF2-40B4-BE49-F238E27FC236}">
                <a16:creationId xmlns:a16="http://schemas.microsoft.com/office/drawing/2014/main" xmlns="" id="{283F064B-9411-4C9B-9B34-AEF225554943}"/>
              </a:ext>
            </a:extLst>
          </p:cNvPr>
          <p:cNvSpPr/>
          <p:nvPr/>
        </p:nvSpPr>
        <p:spPr>
          <a:xfrm>
            <a:off x="34211" y="1073790"/>
            <a:ext cx="4419600" cy="1815882"/>
          </a:xfrm>
          <a:prstGeom prst="rect">
            <a:avLst/>
          </a:prstGeom>
        </p:spPr>
        <p:txBody>
          <a:bodyPr wrap="square">
            <a:spAutoFit/>
          </a:bodyPr>
          <a:lstStyle/>
          <a:p>
            <a:pPr algn="just"/>
            <a:r>
              <a:rPr lang="en-US" sz="1400" dirty="0">
                <a:solidFill>
                  <a:srgbClr val="595858"/>
                </a:solidFill>
                <a:latin typeface="Roboto" panose="02000000000000000000" pitchFamily="2" charset="0"/>
              </a:rPr>
              <a:t>Suppose, you note down the salary of any 100 random Data Science professionals in Gurgaon, calculate the mean and repeat the procedure for say like 200 times (arbitrarily).</a:t>
            </a:r>
          </a:p>
          <a:p>
            <a:pPr algn="just"/>
            <a:endParaRPr lang="en-US" sz="1400" dirty="0">
              <a:solidFill>
                <a:srgbClr val="595858"/>
              </a:solidFill>
              <a:latin typeface="Roboto" panose="02000000000000000000" pitchFamily="2" charset="0"/>
            </a:endParaRPr>
          </a:p>
          <a:p>
            <a:pPr algn="just"/>
            <a:r>
              <a:rPr lang="en-US" sz="1400" dirty="0">
                <a:solidFill>
                  <a:srgbClr val="595858"/>
                </a:solidFill>
                <a:latin typeface="Roboto" panose="02000000000000000000" pitchFamily="2" charset="0"/>
              </a:rPr>
              <a:t>When you plot a frequency graph of these 200 means, you are likely to get a curve similar to the one below.</a:t>
            </a:r>
          </a:p>
        </p:txBody>
      </p:sp>
      <p:pic>
        <p:nvPicPr>
          <p:cNvPr id="1026" name="Picture 2" descr="https://s3-ap-south-1.amazonaws.com/av-blog-media/wp-content/uploads/2017/01/30111011/sampling_dist.png">
            <a:extLst>
              <a:ext uri="{FF2B5EF4-FFF2-40B4-BE49-F238E27FC236}">
                <a16:creationId xmlns:a16="http://schemas.microsoft.com/office/drawing/2014/main" xmlns="" id="{03FBFDC6-046A-4215-BE13-AFE0C5B22B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019262"/>
            <a:ext cx="3324225" cy="22574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xmlns="" id="{7C23E355-99FA-4F89-A475-AB7B2EEB6DC5}"/>
              </a:ext>
            </a:extLst>
          </p:cNvPr>
          <p:cNvSpPr>
            <a:spLocks noChangeArrowheads="1"/>
          </p:cNvSpPr>
          <p:nvPr/>
        </p:nvSpPr>
        <p:spPr bwMode="auto">
          <a:xfrm>
            <a:off x="4232275" y="4111675"/>
            <a:ext cx="221536" cy="248910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13330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595858"/>
                </a:solidFill>
                <a:effectLst/>
                <a:latin typeface="Roboto" panose="02000000000000000000" pitchFamily="2"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200" b="0" i="0" u="none" strike="noStrike" cap="none" normalizeH="0" baseline="0" dirty="0">
              <a:ln>
                <a:noFill/>
              </a:ln>
              <a:solidFill>
                <a:srgbClr val="595858"/>
              </a:solidFill>
              <a:effectLst/>
              <a:latin typeface="Roboto" panose="02000000000000000000" pitchFamily="2" charset="0"/>
            </a:endParaRPr>
          </a:p>
        </p:txBody>
      </p:sp>
      <p:pic>
        <p:nvPicPr>
          <p:cNvPr id="1030" name="Picture 6" descr="https://s3-ap-south-1.amazonaws.com/av-blog-media/wp-content/uploads/2017/01/30112618/sample_7.png">
            <a:extLst>
              <a:ext uri="{FF2B5EF4-FFF2-40B4-BE49-F238E27FC236}">
                <a16:creationId xmlns:a16="http://schemas.microsoft.com/office/drawing/2014/main" xmlns="" id="{CB743900-FF9A-486A-98A5-D13A6D33C0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866" y="3733800"/>
            <a:ext cx="3324225" cy="22574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F98CFD8D-50AE-4F80-B829-966F6B6E8F8D}"/>
              </a:ext>
            </a:extLst>
          </p:cNvPr>
          <p:cNvSpPr/>
          <p:nvPr/>
        </p:nvSpPr>
        <p:spPr>
          <a:xfrm>
            <a:off x="1801" y="3106554"/>
            <a:ext cx="4365011" cy="2677656"/>
          </a:xfrm>
          <a:prstGeom prst="rect">
            <a:avLst/>
          </a:prstGeom>
        </p:spPr>
        <p:txBody>
          <a:bodyPr wrap="square">
            <a:spAutoFit/>
          </a:bodyPr>
          <a:lstStyle/>
          <a:p>
            <a:pPr lvl="0" eaLnBrk="0" fontAlgn="base" hangingPunct="0">
              <a:spcBef>
                <a:spcPct val="0"/>
              </a:spcBef>
              <a:spcAft>
                <a:spcPct val="0"/>
              </a:spcAft>
            </a:pPr>
            <a:r>
              <a:rPr lang="en-US" altLang="en-US" sz="1400" dirty="0">
                <a:solidFill>
                  <a:srgbClr val="595858"/>
                </a:solidFill>
                <a:latin typeface="Roboto" panose="02000000000000000000" pitchFamily="2" charset="0"/>
              </a:rPr>
              <a:t>A Sampling Distribution behaves much like a normal curve and has some interesting properties like :</a:t>
            </a:r>
          </a:p>
          <a:p>
            <a:pPr lvl="0" eaLnBrk="0" fontAlgn="base" hangingPunct="0">
              <a:spcBef>
                <a:spcPct val="0"/>
              </a:spcBef>
              <a:spcAft>
                <a:spcPct val="0"/>
              </a:spcAft>
            </a:pPr>
            <a:endParaRPr lang="en-US" altLang="en-US" sz="1400" dirty="0"/>
          </a:p>
          <a:p>
            <a:pPr lvl="0" eaLnBrk="0" fontAlgn="base" hangingPunct="0">
              <a:spcBef>
                <a:spcPct val="0"/>
              </a:spcBef>
              <a:spcAft>
                <a:spcPct val="0"/>
              </a:spcAft>
              <a:buFontTx/>
              <a:buChar char="•"/>
            </a:pPr>
            <a:r>
              <a:rPr lang="en-US" altLang="en-US" sz="1400" dirty="0">
                <a:solidFill>
                  <a:srgbClr val="595858"/>
                </a:solidFill>
                <a:latin typeface="Roboto" panose="02000000000000000000" pitchFamily="2" charset="0"/>
              </a:rPr>
              <a:t>The shape of the Sampling Distribution does not reveal anything about the shape of the population. For example, for the above Sampling Distribution, the population distribution may look like the below graph.</a:t>
            </a:r>
          </a:p>
          <a:p>
            <a:pPr lvl="0" eaLnBrk="0" fontAlgn="base" hangingPunct="0">
              <a:spcBef>
                <a:spcPct val="0"/>
              </a:spcBef>
              <a:spcAft>
                <a:spcPct val="0"/>
              </a:spcAft>
            </a:pPr>
            <a:r>
              <a:rPr lang="en-US" altLang="en-US" sz="1400" dirty="0">
                <a:solidFill>
                  <a:srgbClr val="595858"/>
                </a:solidFill>
                <a:latin typeface="Roboto" panose="02000000000000000000" pitchFamily="2" charset="0"/>
              </a:rPr>
              <a:t>  </a:t>
            </a:r>
            <a:endParaRPr lang="en-US" altLang="en-US" sz="1400" dirty="0"/>
          </a:p>
          <a:p>
            <a:pPr lvl="0" eaLnBrk="0" fontAlgn="base" hangingPunct="0">
              <a:spcBef>
                <a:spcPct val="0"/>
              </a:spcBef>
              <a:spcAft>
                <a:spcPct val="0"/>
              </a:spcAft>
            </a:pPr>
            <a:r>
              <a:rPr lang="en-US" altLang="en-US" sz="1400" dirty="0">
                <a:solidFill>
                  <a:srgbClr val="595858"/>
                </a:solidFill>
                <a:latin typeface="Roboto" panose="02000000000000000000" pitchFamily="2" charset="0"/>
              </a:rPr>
              <a:t>Population Distribution</a:t>
            </a:r>
            <a:endParaRPr lang="en-US" altLang="en-US" sz="1400" dirty="0"/>
          </a:p>
          <a:p>
            <a:pPr lvl="0" eaLnBrk="0" fontAlgn="base" hangingPunct="0">
              <a:spcBef>
                <a:spcPct val="0"/>
              </a:spcBef>
              <a:spcAft>
                <a:spcPct val="0"/>
              </a:spcAft>
              <a:buFontTx/>
              <a:buChar char="•"/>
            </a:pPr>
            <a:r>
              <a:rPr lang="en-US" altLang="en-US" sz="1400" dirty="0">
                <a:solidFill>
                  <a:srgbClr val="595858"/>
                </a:solidFill>
                <a:latin typeface="Roboto" panose="02000000000000000000" pitchFamily="2" charset="0"/>
              </a:rPr>
              <a:t>Sampling Distribution helps to estimate the population statistic</a:t>
            </a:r>
            <a:endParaRPr lang="en-US" sz="1400" dirty="0"/>
          </a:p>
        </p:txBody>
      </p:sp>
      <p:sp>
        <p:nvSpPr>
          <p:cNvPr id="7" name="Rectangle 6">
            <a:extLst>
              <a:ext uri="{FF2B5EF4-FFF2-40B4-BE49-F238E27FC236}">
                <a16:creationId xmlns:a16="http://schemas.microsoft.com/office/drawing/2014/main" xmlns="" id="{0A345994-E33E-4D3A-8ACC-949416000B35}"/>
              </a:ext>
            </a:extLst>
          </p:cNvPr>
          <p:cNvSpPr/>
          <p:nvPr/>
        </p:nvSpPr>
        <p:spPr>
          <a:xfrm>
            <a:off x="-28662" y="5960245"/>
            <a:ext cx="8277225" cy="523220"/>
          </a:xfrm>
          <a:prstGeom prst="rect">
            <a:avLst/>
          </a:prstGeom>
        </p:spPr>
        <p:txBody>
          <a:bodyPr wrap="square">
            <a:spAutoFit/>
          </a:bodyPr>
          <a:lstStyle/>
          <a:p>
            <a:r>
              <a:rPr lang="en-US" sz="1400" dirty="0">
                <a:solidFill>
                  <a:srgbClr val="595858"/>
                </a:solidFill>
                <a:latin typeface="Roboto" panose="02000000000000000000" pitchFamily="2" charset="0"/>
              </a:rPr>
              <a:t>But how ?</a:t>
            </a:r>
          </a:p>
          <a:p>
            <a:r>
              <a:rPr lang="en-US" sz="1400" dirty="0">
                <a:solidFill>
                  <a:srgbClr val="595858"/>
                </a:solidFill>
                <a:latin typeface="Roboto" panose="02000000000000000000" pitchFamily="2" charset="0"/>
              </a:rPr>
              <a:t>This will be explained using a very important theorem in statistics –</a:t>
            </a:r>
            <a:r>
              <a:rPr lang="en-US" sz="1400" b="1" dirty="0">
                <a:solidFill>
                  <a:srgbClr val="595858"/>
                </a:solidFill>
                <a:latin typeface="Roboto" panose="02000000000000000000" pitchFamily="2" charset="0"/>
              </a:rPr>
              <a:t>The Central Limit Theorem</a:t>
            </a:r>
            <a:r>
              <a:rPr lang="en-US" sz="1400" dirty="0">
                <a:solidFill>
                  <a:srgbClr val="595858"/>
                </a:solidFill>
                <a:latin typeface="Roboto" panose="02000000000000000000" pitchFamily="2" charset="0"/>
              </a:rPr>
              <a:t>.</a:t>
            </a:r>
          </a:p>
        </p:txBody>
      </p:sp>
    </p:spTree>
    <p:extLst>
      <p:ext uri="{BB962C8B-B14F-4D97-AF65-F5344CB8AC3E}">
        <p14:creationId xmlns:p14="http://schemas.microsoft.com/office/powerpoint/2010/main" val="195503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A78B4B7-BB5C-4C05-9EAA-2F52901746BE}"/>
              </a:ext>
            </a:extLst>
          </p:cNvPr>
          <p:cNvSpPr/>
          <p:nvPr/>
        </p:nvSpPr>
        <p:spPr>
          <a:xfrm>
            <a:off x="0" y="457200"/>
            <a:ext cx="2311723" cy="369332"/>
          </a:xfrm>
          <a:prstGeom prst="rect">
            <a:avLst/>
          </a:prstGeom>
        </p:spPr>
        <p:txBody>
          <a:bodyPr wrap="none">
            <a:spAutoFit/>
          </a:bodyPr>
          <a:lstStyle/>
          <a:p>
            <a:pPr algn="just"/>
            <a:r>
              <a:rPr lang="en-US" b="1" dirty="0">
                <a:solidFill>
                  <a:srgbClr val="333333"/>
                </a:solidFill>
                <a:latin typeface="poppins"/>
              </a:rPr>
              <a:t>Central Limit Theorem</a:t>
            </a:r>
            <a:endParaRPr lang="en-US" b="1" i="0" dirty="0">
              <a:solidFill>
                <a:srgbClr val="333333"/>
              </a:solidFill>
              <a:effectLst/>
              <a:latin typeface="poppins"/>
            </a:endParaRPr>
          </a:p>
        </p:txBody>
      </p:sp>
      <p:sp>
        <p:nvSpPr>
          <p:cNvPr id="3" name="Rectangle 2">
            <a:extLst>
              <a:ext uri="{FF2B5EF4-FFF2-40B4-BE49-F238E27FC236}">
                <a16:creationId xmlns:a16="http://schemas.microsoft.com/office/drawing/2014/main" xmlns="" id="{02888A9C-1836-49A6-8585-99A1F57106B6}"/>
              </a:ext>
            </a:extLst>
          </p:cNvPr>
          <p:cNvSpPr/>
          <p:nvPr/>
        </p:nvSpPr>
        <p:spPr>
          <a:xfrm>
            <a:off x="-18875" y="990600"/>
            <a:ext cx="9144000" cy="5478423"/>
          </a:xfrm>
          <a:prstGeom prst="rect">
            <a:avLst/>
          </a:prstGeom>
        </p:spPr>
        <p:txBody>
          <a:bodyPr wrap="square">
            <a:spAutoFit/>
          </a:bodyPr>
          <a:lstStyle/>
          <a:p>
            <a:pPr algn="just"/>
            <a:r>
              <a:rPr lang="en-US" sz="1400" dirty="0">
                <a:solidFill>
                  <a:srgbClr val="595858"/>
                </a:solidFill>
                <a:latin typeface="roboto" panose="02000000000000000000" pitchFamily="2" charset="0"/>
              </a:rPr>
              <a:t>It states that when plotting a sampling distribution of means, the mean of sample means will be equal to the population mean. And the sampling distribution will approach a normal distribution with variance equal to σ/√n where σ is the standard deviation of population and n is the sample size.</a:t>
            </a:r>
          </a:p>
          <a:p>
            <a:pPr algn="just"/>
            <a:endParaRPr lang="en-US" sz="1400" dirty="0">
              <a:solidFill>
                <a:srgbClr val="595858"/>
              </a:solidFill>
              <a:latin typeface="roboto" panose="02000000000000000000" pitchFamily="2" charset="0"/>
            </a:endParaRPr>
          </a:p>
          <a:p>
            <a:endParaRPr lang="en-US" sz="1400" dirty="0">
              <a:solidFill>
                <a:srgbClr val="595858"/>
              </a:solidFill>
              <a:latin typeface="roboto" panose="02000000000000000000" pitchFamily="2" charset="0"/>
            </a:endParaRPr>
          </a:p>
          <a:p>
            <a:endParaRPr lang="en-US" sz="1400" dirty="0">
              <a:solidFill>
                <a:srgbClr val="595858"/>
              </a:solidFill>
              <a:latin typeface="roboto" panose="02000000000000000000" pitchFamily="2" charset="0"/>
            </a:endParaRPr>
          </a:p>
          <a:p>
            <a:endParaRPr lang="en-US" sz="1400" dirty="0">
              <a:solidFill>
                <a:srgbClr val="595858"/>
              </a:solidFill>
              <a:latin typeface="roboto" panose="02000000000000000000" pitchFamily="2" charset="0"/>
            </a:endParaRPr>
          </a:p>
          <a:p>
            <a:endParaRPr lang="en-US" sz="1400" dirty="0">
              <a:solidFill>
                <a:srgbClr val="595858"/>
              </a:solidFill>
              <a:latin typeface="roboto" panose="02000000000000000000" pitchFamily="2" charset="0"/>
            </a:endParaRPr>
          </a:p>
          <a:p>
            <a:endParaRPr lang="en-US" sz="1400" dirty="0">
              <a:solidFill>
                <a:srgbClr val="595858"/>
              </a:solidFill>
              <a:latin typeface="roboto" panose="02000000000000000000" pitchFamily="2" charset="0"/>
            </a:endParaRPr>
          </a:p>
          <a:p>
            <a:endParaRPr lang="en-US" sz="1400" dirty="0">
              <a:solidFill>
                <a:srgbClr val="595858"/>
              </a:solidFill>
              <a:latin typeface="roboto" panose="02000000000000000000" pitchFamily="2" charset="0"/>
            </a:endParaRPr>
          </a:p>
          <a:p>
            <a:endParaRPr lang="en-US" sz="1400" dirty="0">
              <a:solidFill>
                <a:srgbClr val="595858"/>
              </a:solidFill>
              <a:latin typeface="roboto" panose="02000000000000000000" pitchFamily="2" charset="0"/>
            </a:endParaRPr>
          </a:p>
          <a:p>
            <a:endParaRPr lang="en-US" sz="1400" dirty="0">
              <a:solidFill>
                <a:srgbClr val="595858"/>
              </a:solidFill>
              <a:latin typeface="roboto" panose="02000000000000000000" pitchFamily="2" charset="0"/>
            </a:endParaRPr>
          </a:p>
          <a:p>
            <a:r>
              <a:rPr lang="en-US" sz="1400" dirty="0">
                <a:solidFill>
                  <a:srgbClr val="595858"/>
                </a:solidFill>
                <a:latin typeface="roboto" panose="02000000000000000000" pitchFamily="2" charset="0"/>
              </a:rPr>
              <a:t>Points to note:</a:t>
            </a:r>
          </a:p>
          <a:p>
            <a:endParaRPr lang="en-US" sz="1400" dirty="0">
              <a:solidFill>
                <a:srgbClr val="595858"/>
              </a:solidFill>
              <a:latin typeface="roboto" panose="02000000000000000000" pitchFamily="2" charset="0"/>
            </a:endParaRPr>
          </a:p>
          <a:p>
            <a:pPr algn="just">
              <a:buFont typeface="+mj-lt"/>
              <a:buAutoNum type="arabicPeriod"/>
            </a:pPr>
            <a:r>
              <a:rPr lang="en-US" sz="1400" dirty="0">
                <a:solidFill>
                  <a:srgbClr val="595858"/>
                </a:solidFill>
                <a:latin typeface="roboto" panose="02000000000000000000" pitchFamily="2" charset="0"/>
              </a:rPr>
              <a:t>Central Limit Theorem holds true irrespective of the type of distribution of the population.</a:t>
            </a:r>
          </a:p>
          <a:p>
            <a:pPr algn="just">
              <a:buFont typeface="+mj-lt"/>
              <a:buAutoNum type="arabicPeriod"/>
            </a:pPr>
            <a:endParaRPr lang="en-US" sz="1400" dirty="0">
              <a:solidFill>
                <a:srgbClr val="595858"/>
              </a:solidFill>
              <a:latin typeface="roboto" panose="02000000000000000000" pitchFamily="2" charset="0"/>
            </a:endParaRPr>
          </a:p>
          <a:p>
            <a:pPr algn="just">
              <a:buFont typeface="+mj-lt"/>
              <a:buAutoNum type="arabicPeriod"/>
            </a:pPr>
            <a:r>
              <a:rPr lang="en-US" sz="1400" dirty="0">
                <a:solidFill>
                  <a:srgbClr val="595858"/>
                </a:solidFill>
                <a:latin typeface="roboto" panose="02000000000000000000" pitchFamily="2" charset="0"/>
              </a:rPr>
              <a:t>Now, we have a way to estimate the population mean by just making repeated observations of samples of a fixed size.</a:t>
            </a:r>
          </a:p>
          <a:p>
            <a:pPr algn="just">
              <a:buFont typeface="+mj-lt"/>
              <a:buAutoNum type="arabicPeriod"/>
            </a:pPr>
            <a:endParaRPr lang="en-US" sz="1400" dirty="0">
              <a:solidFill>
                <a:srgbClr val="595858"/>
              </a:solidFill>
              <a:latin typeface="roboto" panose="02000000000000000000" pitchFamily="2" charset="0"/>
            </a:endParaRPr>
          </a:p>
          <a:p>
            <a:pPr algn="just">
              <a:buFont typeface="+mj-lt"/>
              <a:buAutoNum type="arabicPeriod"/>
            </a:pPr>
            <a:r>
              <a:rPr lang="en-US" sz="1400" dirty="0">
                <a:solidFill>
                  <a:srgbClr val="595858"/>
                </a:solidFill>
                <a:latin typeface="roboto" panose="02000000000000000000" pitchFamily="2" charset="0"/>
              </a:rPr>
              <a:t>Greater the sample size, lower the standard error and greater the accuracy in determining the population mean from the sample mean.</a:t>
            </a:r>
          </a:p>
          <a:p>
            <a:endParaRPr lang="en-US" sz="1400" dirty="0">
              <a:solidFill>
                <a:srgbClr val="595858"/>
              </a:solidFill>
              <a:latin typeface="roboto" panose="02000000000000000000" pitchFamily="2" charset="0"/>
            </a:endParaRPr>
          </a:p>
          <a:p>
            <a:endParaRPr lang="en-US" sz="1400" dirty="0">
              <a:solidFill>
                <a:srgbClr val="595858"/>
              </a:solidFill>
              <a:latin typeface="roboto" panose="02000000000000000000" pitchFamily="2" charset="0"/>
            </a:endParaRPr>
          </a:p>
          <a:p>
            <a:endParaRPr lang="en-US" sz="1400" dirty="0">
              <a:solidFill>
                <a:srgbClr val="595858"/>
              </a:solidFill>
              <a:latin typeface="roboto" panose="02000000000000000000" pitchFamily="2" charset="0"/>
            </a:endParaRPr>
          </a:p>
          <a:p>
            <a:r>
              <a:rPr lang="en-US" sz="1400" dirty="0">
                <a:solidFill>
                  <a:srgbClr val="595858"/>
                </a:solidFill>
                <a:latin typeface="roboto" panose="02000000000000000000" pitchFamily="2" charset="0"/>
              </a:rPr>
              <a:t>This seemed too technical isn’t it? Let’s break this down to understand this point by point.</a:t>
            </a:r>
            <a:endParaRPr lang="en-US" sz="1400" b="0" i="0" dirty="0">
              <a:solidFill>
                <a:srgbClr val="595858"/>
              </a:solidFill>
              <a:effectLst/>
              <a:latin typeface="roboto" panose="02000000000000000000" pitchFamily="2" charset="0"/>
            </a:endParaRPr>
          </a:p>
        </p:txBody>
      </p:sp>
      <p:pic>
        <p:nvPicPr>
          <p:cNvPr id="2052" name="Picture 4" descr="https://s3-ap-south-1.amazonaws.com/av-blog-media/wp-content/uploads/2017/01/30111011/sampling_dist.png">
            <a:extLst>
              <a:ext uri="{FF2B5EF4-FFF2-40B4-BE49-F238E27FC236}">
                <a16:creationId xmlns:a16="http://schemas.microsoft.com/office/drawing/2014/main" xmlns="" id="{21D99E95-C702-43CD-B432-990A4A5C80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676400"/>
            <a:ext cx="2667000" cy="1811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6500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53A621B-DD0D-427B-B432-9E363D232F0A}"/>
              </a:ext>
            </a:extLst>
          </p:cNvPr>
          <p:cNvSpPr/>
          <p:nvPr/>
        </p:nvSpPr>
        <p:spPr>
          <a:xfrm>
            <a:off x="29361" y="1066800"/>
            <a:ext cx="8839200" cy="3016210"/>
          </a:xfrm>
          <a:prstGeom prst="rect">
            <a:avLst/>
          </a:prstGeom>
        </p:spPr>
        <p:txBody>
          <a:bodyPr wrap="square">
            <a:spAutoFit/>
          </a:bodyPr>
          <a:lstStyle/>
          <a:p>
            <a:pPr algn="just">
              <a:buFont typeface="+mj-lt"/>
              <a:buAutoNum type="arabicPeriod"/>
            </a:pPr>
            <a:r>
              <a:rPr lang="en-US" sz="1400" dirty="0">
                <a:solidFill>
                  <a:srgbClr val="595858"/>
                </a:solidFill>
                <a:latin typeface="roboto" panose="02000000000000000000" pitchFamily="2" charset="0"/>
              </a:rPr>
              <a:t>This means – No matter the shape of the population distribution, be it bi-modal, right skewed etc. The shape of the Sampling Distribution will remain the same (remember the normal curve- bell shaped). This gives us a mathematical advantage to estimate the population statistic – no matter the shape of the population.</a:t>
            </a:r>
          </a:p>
          <a:p>
            <a:pPr algn="just">
              <a:buFont typeface="+mj-lt"/>
              <a:buAutoNum type="arabicPeriod"/>
            </a:pPr>
            <a:endParaRPr lang="en-US" sz="1400" dirty="0">
              <a:solidFill>
                <a:srgbClr val="595858"/>
              </a:solidFill>
              <a:latin typeface="roboto" panose="02000000000000000000" pitchFamily="2" charset="0"/>
            </a:endParaRPr>
          </a:p>
          <a:p>
            <a:pPr algn="just">
              <a:buFont typeface="+mj-lt"/>
              <a:buAutoNum type="arabicPeriod"/>
            </a:pPr>
            <a:r>
              <a:rPr lang="en-US" sz="1400" dirty="0">
                <a:solidFill>
                  <a:srgbClr val="595858"/>
                </a:solidFill>
                <a:latin typeface="roboto" panose="02000000000000000000" pitchFamily="2" charset="0"/>
              </a:rPr>
              <a:t>The number of samples have to be sufficient (generally more than 50) to satisfactorily achieve a normal curve distribution. Also, care has to be taken to keep the sample size fixed since any change in sample size will change the shape of the sampling distribution and it will no longer be bell shaped.</a:t>
            </a:r>
          </a:p>
          <a:p>
            <a:pPr algn="just">
              <a:buFont typeface="+mj-lt"/>
              <a:buAutoNum type="arabicPeriod"/>
            </a:pPr>
            <a:endParaRPr lang="en-US" sz="1400" dirty="0">
              <a:solidFill>
                <a:srgbClr val="595858"/>
              </a:solidFill>
              <a:latin typeface="roboto" panose="02000000000000000000" pitchFamily="2" charset="0"/>
            </a:endParaRPr>
          </a:p>
          <a:p>
            <a:pPr algn="just">
              <a:buFont typeface="+mj-lt"/>
              <a:buAutoNum type="arabicPeriod"/>
            </a:pPr>
            <a:r>
              <a:rPr lang="en-US" sz="1400" dirty="0">
                <a:solidFill>
                  <a:srgbClr val="595858"/>
                </a:solidFill>
                <a:latin typeface="roboto" panose="02000000000000000000" pitchFamily="2" charset="0"/>
              </a:rPr>
              <a:t>As we increase the sample size, the sampling distribution squeezes from both sides giving us a better estimate of the population statistic since it lies somewhere in the middle of the sampling distribution (generally). The below image will help you visualize the effect of sample size on the shape of distribution.</a:t>
            </a:r>
          </a:p>
          <a:p>
            <a:r>
              <a:rPr lang="en-US" dirty="0"/>
              <a:t/>
            </a:r>
            <a:br>
              <a:rPr lang="en-US" dirty="0"/>
            </a:br>
            <a:endParaRPr lang="en-US" dirty="0"/>
          </a:p>
        </p:txBody>
      </p:sp>
      <p:sp>
        <p:nvSpPr>
          <p:cNvPr id="3" name="AutoShape 2" descr="https://s3-ap-south-1.amazonaws.com/av-blog-media/wp-content/uploads/2017/01/30112628/sample_8.png">
            <a:extLst>
              <a:ext uri="{FF2B5EF4-FFF2-40B4-BE49-F238E27FC236}">
                <a16:creationId xmlns:a16="http://schemas.microsoft.com/office/drawing/2014/main" xmlns="" id="{1EE801DF-0E54-4E68-AC73-D26FFE88628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descr="https://s3-ap-south-1.amazonaws.com/av-blog-media/wp-content/uploads/2017/01/30112628/sample_8.png">
            <a:extLst>
              <a:ext uri="{FF2B5EF4-FFF2-40B4-BE49-F238E27FC236}">
                <a16:creationId xmlns:a16="http://schemas.microsoft.com/office/drawing/2014/main" xmlns="" id="{ADE9FB31-1526-4356-B0C4-2CF75C74C7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1723" y="3467712"/>
            <a:ext cx="4657725" cy="22955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xmlns="" id="{A0CA2789-02BC-4ECD-B475-6F2C8ED0524A}"/>
              </a:ext>
            </a:extLst>
          </p:cNvPr>
          <p:cNvSpPr/>
          <p:nvPr/>
        </p:nvSpPr>
        <p:spPr>
          <a:xfrm>
            <a:off x="0" y="457200"/>
            <a:ext cx="2311723" cy="369332"/>
          </a:xfrm>
          <a:prstGeom prst="rect">
            <a:avLst/>
          </a:prstGeom>
        </p:spPr>
        <p:txBody>
          <a:bodyPr wrap="none">
            <a:spAutoFit/>
          </a:bodyPr>
          <a:lstStyle/>
          <a:p>
            <a:pPr algn="just"/>
            <a:r>
              <a:rPr lang="en-US" b="1" dirty="0">
                <a:solidFill>
                  <a:srgbClr val="333333"/>
                </a:solidFill>
                <a:latin typeface="poppins"/>
              </a:rPr>
              <a:t>Central Limit Theorem</a:t>
            </a:r>
            <a:endParaRPr lang="en-US" b="1" i="0" dirty="0">
              <a:solidFill>
                <a:srgbClr val="333333"/>
              </a:solidFill>
              <a:effectLst/>
              <a:latin typeface="poppins"/>
            </a:endParaRPr>
          </a:p>
        </p:txBody>
      </p:sp>
      <p:sp>
        <p:nvSpPr>
          <p:cNvPr id="4" name="Rectangle 3">
            <a:extLst>
              <a:ext uri="{FF2B5EF4-FFF2-40B4-BE49-F238E27FC236}">
                <a16:creationId xmlns:a16="http://schemas.microsoft.com/office/drawing/2014/main" xmlns="" id="{B8388E1B-F993-4A9A-A3DD-9072D4365AAA}"/>
              </a:ext>
            </a:extLst>
          </p:cNvPr>
          <p:cNvSpPr/>
          <p:nvPr/>
        </p:nvSpPr>
        <p:spPr>
          <a:xfrm>
            <a:off x="29361" y="5745957"/>
            <a:ext cx="9144000" cy="738664"/>
          </a:xfrm>
          <a:prstGeom prst="rect">
            <a:avLst/>
          </a:prstGeom>
        </p:spPr>
        <p:txBody>
          <a:bodyPr wrap="square">
            <a:spAutoFit/>
          </a:bodyPr>
          <a:lstStyle/>
          <a:p>
            <a:r>
              <a:rPr lang="en-US" sz="1400" dirty="0">
                <a:solidFill>
                  <a:srgbClr val="595858"/>
                </a:solidFill>
                <a:latin typeface="roboto" panose="02000000000000000000" pitchFamily="2" charset="0"/>
              </a:rPr>
              <a:t>Now, since we have collected the samples and plotted their means, it is important to know where the population mean lies with respect to a particular sample mean and how confident can we be about it. This brings us to our next topic – </a:t>
            </a:r>
            <a:r>
              <a:rPr lang="en-US" sz="1400" b="1" dirty="0">
                <a:solidFill>
                  <a:srgbClr val="333333"/>
                </a:solidFill>
                <a:latin typeface="roboto" panose="02000000000000000000" pitchFamily="2" charset="0"/>
              </a:rPr>
              <a:t>Confidence Interval.</a:t>
            </a:r>
            <a:endParaRPr lang="en-US" sz="1400" dirty="0"/>
          </a:p>
        </p:txBody>
      </p:sp>
    </p:spTree>
    <p:extLst>
      <p:ext uri="{BB962C8B-B14F-4D97-AF65-F5344CB8AC3E}">
        <p14:creationId xmlns:p14="http://schemas.microsoft.com/office/powerpoint/2010/main" val="1436182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6E83A96-A576-44B4-A613-108869DDF613}"/>
              </a:ext>
            </a:extLst>
          </p:cNvPr>
          <p:cNvSpPr>
            <a:spLocks noChangeArrowheads="1"/>
          </p:cNvSpPr>
          <p:nvPr/>
        </p:nvSpPr>
        <p:spPr bwMode="auto">
          <a:xfrm>
            <a:off x="76200" y="919862"/>
            <a:ext cx="89916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595858"/>
                </a:solidFill>
                <a:effectLst/>
                <a:latin typeface="Roboto" panose="02000000000000000000" pitchFamily="2" charset="0"/>
              </a:rPr>
              <a:t>The confidence interval is a type of interval estimate from the sampling distribution which gives a range of values in which the population statistic may lie. Let us understand this with the help of an example.</a:t>
            </a:r>
            <a:endParaRPr kumimoji="0" lang="en-US" altLang="en-US" sz="1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595858"/>
                </a:solidFill>
                <a:effectLst/>
                <a:latin typeface="Roboto" panose="02000000000000000000" pitchFamily="2" charset="0"/>
              </a:rPr>
              <a:t>  </a:t>
            </a:r>
            <a:endParaRPr kumimoji="0" lang="en-US" altLang="en-US" sz="1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595858"/>
                </a:solidFill>
                <a:effectLst/>
                <a:latin typeface="Roboto" panose="02000000000000000000" pitchFamily="2" charset="0"/>
              </a:rPr>
              <a:t>We know that 95% of the values lie within 2 (1.96 to be more accurate) standard deviation of a normal distribution curve. So, for the above curve, the blue shaded portion represents the confidence interval for a sample mean of 0.</a:t>
            </a:r>
          </a:p>
        </p:txBody>
      </p:sp>
      <p:pic>
        <p:nvPicPr>
          <p:cNvPr id="4098" name="Picture 2" descr="https://s3-ap-south-1.amazonaws.com/av-blog-media/wp-content/uploads/2017/01/30111058/sampling_3.png">
            <a:extLst>
              <a:ext uri="{FF2B5EF4-FFF2-40B4-BE49-F238E27FC236}">
                <a16:creationId xmlns:a16="http://schemas.microsoft.com/office/drawing/2014/main" xmlns="" id="{204F92CD-849F-451C-9B2A-25A0362BB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445982"/>
            <a:ext cx="3324225" cy="2514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xmlns="" id="{986D094F-9DC8-472B-A27F-27BAE45C03C0}"/>
              </a:ext>
            </a:extLst>
          </p:cNvPr>
          <p:cNvSpPr/>
          <p:nvPr/>
        </p:nvSpPr>
        <p:spPr>
          <a:xfrm>
            <a:off x="0" y="449253"/>
            <a:ext cx="2050561" cy="369332"/>
          </a:xfrm>
          <a:prstGeom prst="rect">
            <a:avLst/>
          </a:prstGeom>
        </p:spPr>
        <p:txBody>
          <a:bodyPr wrap="none">
            <a:spAutoFit/>
          </a:bodyPr>
          <a:lstStyle/>
          <a:p>
            <a:r>
              <a:rPr lang="en-US" b="1" dirty="0">
                <a:solidFill>
                  <a:srgbClr val="333333"/>
                </a:solidFill>
                <a:latin typeface="poppins"/>
              </a:rPr>
              <a:t>Confidence Interval</a:t>
            </a:r>
            <a:endParaRPr lang="en-US" b="1" i="0" dirty="0">
              <a:solidFill>
                <a:srgbClr val="333333"/>
              </a:solidFill>
              <a:effectLst/>
              <a:latin typeface="poppins"/>
            </a:endParaRPr>
          </a:p>
        </p:txBody>
      </p:sp>
      <p:sp>
        <p:nvSpPr>
          <p:cNvPr id="4" name="Rectangle 3">
            <a:extLst>
              <a:ext uri="{FF2B5EF4-FFF2-40B4-BE49-F238E27FC236}">
                <a16:creationId xmlns:a16="http://schemas.microsoft.com/office/drawing/2014/main" xmlns="" id="{FA1FEEB0-F277-47BC-A766-FC2E601E1AF4}"/>
              </a:ext>
            </a:extLst>
          </p:cNvPr>
          <p:cNvSpPr>
            <a:spLocks noChangeArrowheads="1"/>
          </p:cNvSpPr>
          <p:nvPr/>
        </p:nvSpPr>
        <p:spPr bwMode="auto">
          <a:xfrm>
            <a:off x="102066" y="5410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595858"/>
                </a:solidFill>
                <a:effectLst/>
                <a:latin typeface="Roboto" panose="02000000000000000000" pitchFamily="2" charset="0"/>
              </a:rPr>
              <a:t>Formally, Confidence Interval is defined as,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595858"/>
                </a:solidFill>
                <a:effectLst/>
                <a:latin typeface="Roboto" panose="02000000000000000000" pitchFamily="2" charset="0"/>
              </a:rPr>
              <a:t>  </a:t>
            </a:r>
            <a:endParaRPr kumimoji="0" lang="en-US" altLang="en-US" sz="3900" b="0" i="0" u="none" strike="noStrike" cap="none" normalizeH="0" baseline="0">
              <a:ln>
                <a:noFill/>
              </a:ln>
              <a:solidFill>
                <a:srgbClr val="595858"/>
              </a:solidFill>
              <a:effectLst/>
              <a:latin typeface="Roboto" panose="02000000000000000000" pitchFamily="2" charset="0"/>
            </a:endParaRPr>
          </a:p>
        </p:txBody>
      </p:sp>
      <p:pic>
        <p:nvPicPr>
          <p:cNvPr id="4100" name="Picture 4" descr="https://s3-ap-south-1.amazonaws.com/av-blog-media/wp-content/uploads/2017/01/30111025/image_11.png">
            <a:extLst>
              <a:ext uri="{FF2B5EF4-FFF2-40B4-BE49-F238E27FC236}">
                <a16:creationId xmlns:a16="http://schemas.microsoft.com/office/drawing/2014/main" xmlns="" id="{78432D91-6149-4F86-ABFB-760B00546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5987" y="5791200"/>
            <a:ext cx="2762250" cy="6191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5">
            <a:extLst>
              <a:ext uri="{FF2B5EF4-FFF2-40B4-BE49-F238E27FC236}">
                <a16:creationId xmlns:a16="http://schemas.microsoft.com/office/drawing/2014/main" xmlns="" id="{74948D6F-8BD8-466D-951F-8A38865B41DF}"/>
              </a:ext>
            </a:extLst>
          </p:cNvPr>
          <p:cNvSpPr>
            <a:spLocks noChangeArrowheads="1"/>
          </p:cNvSpPr>
          <p:nvPr/>
        </p:nvSpPr>
        <p:spPr bwMode="auto">
          <a:xfrm>
            <a:off x="5610225" y="3240646"/>
            <a:ext cx="3457575" cy="10464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595858"/>
                </a:solidFill>
                <a:effectLst/>
                <a:latin typeface="Roboto" panose="02000000000000000000" pitchFamily="2" charset="0"/>
              </a:rPr>
              <a:t>whereas,   </a:t>
            </a:r>
            <a:r>
              <a:rPr kumimoji="0" lang="en-US" altLang="en-US" sz="2100" b="0" i="0" u="none" strike="noStrike" cap="none" normalizeH="0" baseline="0" dirty="0">
                <a:ln>
                  <a:noFill/>
                </a:ln>
                <a:solidFill>
                  <a:srgbClr val="595858"/>
                </a:solidFill>
                <a:effectLst/>
                <a:latin typeface="Roboto" panose="02000000000000000000" pitchFamily="2" charset="0"/>
              </a:rPr>
              <a:t> </a:t>
            </a:r>
            <a:r>
              <a:rPr kumimoji="0" lang="en-US" altLang="en-US" sz="1100" b="0" i="0" u="none" strike="noStrike" cap="none" normalizeH="0" baseline="0" dirty="0">
                <a:ln>
                  <a:noFill/>
                </a:ln>
                <a:solidFill>
                  <a:srgbClr val="595858"/>
                </a:solidFill>
                <a:effectLst/>
                <a:latin typeface="Roboto" panose="02000000000000000000" pitchFamily="2" charset="0"/>
              </a:rPr>
              <a:t>= the sample mean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595858"/>
                </a:solidFill>
                <a:effectLst/>
                <a:latin typeface="Roboto" panose="02000000000000000000" pitchFamily="2" charset="0"/>
              </a:rPr>
              <a:t>  </a:t>
            </a:r>
            <a:r>
              <a:rPr kumimoji="0" lang="en-US" altLang="en-US" sz="1800" b="0" i="0" u="none" strike="noStrike" cap="none" normalizeH="0" baseline="0" dirty="0">
                <a:ln>
                  <a:noFill/>
                </a:ln>
                <a:solidFill>
                  <a:srgbClr val="595858"/>
                </a:solidFill>
                <a:effectLst/>
                <a:latin typeface="Roboto" panose="02000000000000000000" pitchFamily="2" charset="0"/>
              </a:rPr>
              <a:t>=</a:t>
            </a:r>
            <a:r>
              <a:rPr kumimoji="0" lang="en-US" altLang="en-US" sz="1100" b="0" i="0" u="none" strike="noStrike" cap="none" normalizeH="0" baseline="0" dirty="0">
                <a:ln>
                  <a:noFill/>
                </a:ln>
                <a:solidFill>
                  <a:srgbClr val="595858"/>
                </a:solidFill>
                <a:effectLst/>
                <a:latin typeface="Roboto" panose="02000000000000000000" pitchFamily="2" charset="0"/>
              </a:rPr>
              <a:t> Z value for desired confidence level α</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333333"/>
                </a:solidFill>
                <a:effectLst/>
                <a:latin typeface="Roboto" panose="02000000000000000000" pitchFamily="2" charset="0"/>
              </a:rPr>
              <a:t>σ</a:t>
            </a:r>
            <a:r>
              <a:rPr kumimoji="0" lang="en-US" altLang="en-US" sz="1100" b="0" i="0" u="none" strike="noStrike" cap="none" normalizeH="0" baseline="0" dirty="0">
                <a:ln>
                  <a:noFill/>
                </a:ln>
                <a:solidFill>
                  <a:srgbClr val="595858"/>
                </a:solidFill>
                <a:effectLst/>
                <a:latin typeface="Roboto" panose="02000000000000000000" pitchFamily="2" charset="0"/>
              </a:rPr>
              <a:t> = the population standard deviation</a:t>
            </a:r>
          </a:p>
        </p:txBody>
      </p:sp>
      <p:pic>
        <p:nvPicPr>
          <p:cNvPr id="4102" name="Picture 6" descr="https://s3-ap-south-1.amazonaws.com/av-blog-media/wp-content/uploads/2017/01/30112021/x-bar.png">
            <a:extLst>
              <a:ext uri="{FF2B5EF4-FFF2-40B4-BE49-F238E27FC236}">
                <a16:creationId xmlns:a16="http://schemas.microsoft.com/office/drawing/2014/main" xmlns="" id="{A768C97A-2DCE-40B8-B2D6-C6A80828E7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3261283"/>
            <a:ext cx="609600" cy="333375"/>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https://s3-ap-south-1.amazonaws.com/av-blog-media/wp-content/uploads/2017/01/30111043/image_21.png">
            <a:extLst>
              <a:ext uri="{FF2B5EF4-FFF2-40B4-BE49-F238E27FC236}">
                <a16:creationId xmlns:a16="http://schemas.microsoft.com/office/drawing/2014/main" xmlns="" id="{5D8306DE-287D-4745-8AB1-12B76FB2E5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1" y="3703282"/>
            <a:ext cx="457199"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731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E212337-BD26-49E4-A4D3-ECF03AF40158}"/>
              </a:ext>
            </a:extLst>
          </p:cNvPr>
          <p:cNvPicPr>
            <a:picLocks noChangeAspect="1"/>
          </p:cNvPicPr>
          <p:nvPr/>
        </p:nvPicPr>
        <p:blipFill>
          <a:blip r:embed="rId2"/>
          <a:stretch>
            <a:fillRect/>
          </a:stretch>
        </p:blipFill>
        <p:spPr>
          <a:xfrm>
            <a:off x="190500" y="1066800"/>
            <a:ext cx="8763000" cy="4448867"/>
          </a:xfrm>
          <a:prstGeom prst="rect">
            <a:avLst/>
          </a:prstGeom>
        </p:spPr>
      </p:pic>
      <p:sp>
        <p:nvSpPr>
          <p:cNvPr id="3" name="Rectangle 2">
            <a:extLst>
              <a:ext uri="{FF2B5EF4-FFF2-40B4-BE49-F238E27FC236}">
                <a16:creationId xmlns:a16="http://schemas.microsoft.com/office/drawing/2014/main" xmlns="" id="{9760C235-E1A3-44C0-A32D-8F4E471C7AFC}"/>
              </a:ext>
            </a:extLst>
          </p:cNvPr>
          <p:cNvSpPr/>
          <p:nvPr/>
        </p:nvSpPr>
        <p:spPr>
          <a:xfrm>
            <a:off x="0" y="449253"/>
            <a:ext cx="995401" cy="369332"/>
          </a:xfrm>
          <a:prstGeom prst="rect">
            <a:avLst/>
          </a:prstGeom>
        </p:spPr>
        <p:txBody>
          <a:bodyPr wrap="none">
            <a:spAutoFit/>
          </a:bodyPr>
          <a:lstStyle/>
          <a:p>
            <a:r>
              <a:rPr lang="en-US" b="1" dirty="0">
                <a:solidFill>
                  <a:srgbClr val="333333"/>
                </a:solidFill>
                <a:latin typeface="poppins"/>
              </a:rPr>
              <a:t>Example</a:t>
            </a:r>
            <a:endParaRPr lang="en-US" b="1" i="0" dirty="0">
              <a:solidFill>
                <a:srgbClr val="333333"/>
              </a:solidFill>
              <a:effectLst/>
              <a:latin typeface="poppins"/>
            </a:endParaRPr>
          </a:p>
        </p:txBody>
      </p:sp>
    </p:spTree>
    <p:extLst>
      <p:ext uri="{BB962C8B-B14F-4D97-AF65-F5344CB8AC3E}">
        <p14:creationId xmlns:p14="http://schemas.microsoft.com/office/powerpoint/2010/main" val="19850552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3000" y="1694764"/>
            <a:ext cx="7066396" cy="3944035"/>
          </a:xfrm>
          <a:prstGeom prst="rect">
            <a:avLst/>
          </a:prstGeom>
        </p:spPr>
      </p:pic>
      <p:sp>
        <p:nvSpPr>
          <p:cNvPr id="3" name="Rectangle 2"/>
          <p:cNvSpPr/>
          <p:nvPr/>
        </p:nvSpPr>
        <p:spPr>
          <a:xfrm>
            <a:off x="304800" y="914400"/>
            <a:ext cx="8610600" cy="646331"/>
          </a:xfrm>
          <a:prstGeom prst="rect">
            <a:avLst/>
          </a:prstGeom>
        </p:spPr>
        <p:txBody>
          <a:bodyPr wrap="square">
            <a:spAutoFit/>
          </a:bodyPr>
          <a:lstStyle/>
          <a:p>
            <a:r>
              <a:rPr lang="en-US" dirty="0">
                <a:solidFill>
                  <a:srgbClr val="000000"/>
                </a:solidFill>
                <a:latin typeface="Helvetica Neue"/>
              </a:rPr>
              <a:t>We find 0.975. This means 97.5% of the data points are to the left of this point and thus, 2.5% of the data points would fall to the right of this point.</a:t>
            </a:r>
            <a:endParaRPr lang="en-US" dirty="0"/>
          </a:p>
        </p:txBody>
      </p:sp>
      <p:sp>
        <p:nvSpPr>
          <p:cNvPr id="4" name="Rectangle 3"/>
          <p:cNvSpPr/>
          <p:nvPr/>
        </p:nvSpPr>
        <p:spPr>
          <a:xfrm>
            <a:off x="152400" y="5638800"/>
            <a:ext cx="9067800" cy="830997"/>
          </a:xfrm>
          <a:prstGeom prst="rect">
            <a:avLst/>
          </a:prstGeom>
        </p:spPr>
        <p:txBody>
          <a:bodyPr wrap="square">
            <a:spAutoFit/>
          </a:bodyPr>
          <a:lstStyle/>
          <a:p>
            <a:pPr algn="just"/>
            <a:r>
              <a:rPr lang="en-US" sz="1600" dirty="0">
                <a:solidFill>
                  <a:srgbClr val="000000"/>
                </a:solidFill>
                <a:latin typeface="Helvetica Neue"/>
              </a:rPr>
              <a:t>As you can see, our z-score is 1.96. This means if we go 1.96 standard deviations in the positive direction and 1.96 standard deviations in the negative direction, 95% of the area under our distribution will fall between these two limits.</a:t>
            </a:r>
            <a:endParaRPr lang="en-US" sz="1600" dirty="0"/>
          </a:p>
        </p:txBody>
      </p:sp>
    </p:spTree>
    <p:extLst>
      <p:ext uri="{BB962C8B-B14F-4D97-AF65-F5344CB8AC3E}">
        <p14:creationId xmlns:p14="http://schemas.microsoft.com/office/powerpoint/2010/main" val="26778917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FD07329-3C62-4686-BEEB-FFEE525DEEC2}"/>
              </a:ext>
            </a:extLst>
          </p:cNvPr>
          <p:cNvSpPr/>
          <p:nvPr/>
        </p:nvSpPr>
        <p:spPr>
          <a:xfrm>
            <a:off x="0" y="457200"/>
            <a:ext cx="1827744" cy="369332"/>
          </a:xfrm>
          <a:prstGeom prst="rect">
            <a:avLst/>
          </a:prstGeom>
        </p:spPr>
        <p:txBody>
          <a:bodyPr wrap="none">
            <a:spAutoFit/>
          </a:bodyPr>
          <a:lstStyle/>
          <a:p>
            <a:r>
              <a:rPr lang="en-US" b="1" dirty="0">
                <a:solidFill>
                  <a:srgbClr val="333333"/>
                </a:solidFill>
                <a:latin typeface="roboto" panose="02000000000000000000" pitchFamily="2" charset="0"/>
              </a:rPr>
              <a:t>Margin of Error.</a:t>
            </a:r>
            <a:endParaRPr lang="en-US" dirty="0"/>
          </a:p>
        </p:txBody>
      </p:sp>
      <p:sp>
        <p:nvSpPr>
          <p:cNvPr id="3" name="Rectangle 2">
            <a:extLst>
              <a:ext uri="{FF2B5EF4-FFF2-40B4-BE49-F238E27FC236}">
                <a16:creationId xmlns:a16="http://schemas.microsoft.com/office/drawing/2014/main" xmlns="" id="{B98F94C0-782C-4315-AF38-7C265DFBFD4D}"/>
              </a:ext>
            </a:extLst>
          </p:cNvPr>
          <p:cNvSpPr/>
          <p:nvPr/>
        </p:nvSpPr>
        <p:spPr>
          <a:xfrm>
            <a:off x="-76200" y="990600"/>
            <a:ext cx="9144000" cy="1815882"/>
          </a:xfrm>
          <a:prstGeom prst="rect">
            <a:avLst/>
          </a:prstGeom>
        </p:spPr>
        <p:txBody>
          <a:bodyPr wrap="square">
            <a:spAutoFit/>
          </a:bodyPr>
          <a:lstStyle/>
          <a:p>
            <a:pPr algn="just"/>
            <a:r>
              <a:rPr lang="en-US" sz="1400" dirty="0">
                <a:solidFill>
                  <a:srgbClr val="595858"/>
                </a:solidFill>
                <a:latin typeface="roboto" panose="02000000000000000000" pitchFamily="2" charset="0"/>
              </a:rPr>
              <a:t>It is given as {(</a:t>
            </a:r>
            <a:r>
              <a:rPr lang="en-US" sz="1400" dirty="0" err="1">
                <a:solidFill>
                  <a:srgbClr val="595858"/>
                </a:solidFill>
                <a:latin typeface="roboto" panose="02000000000000000000" pitchFamily="2" charset="0"/>
              </a:rPr>
              <a:t>z.σ</a:t>
            </a:r>
            <a:r>
              <a:rPr lang="en-US" sz="1400" dirty="0">
                <a:solidFill>
                  <a:srgbClr val="595858"/>
                </a:solidFill>
                <a:latin typeface="roboto" panose="02000000000000000000" pitchFamily="2" charset="0"/>
              </a:rPr>
              <a:t>)/√n} and defined as the sampling error by the surveyor or the person who collected the samples. That means, if a sample mean lies in the margin of error range then, it might be possible that its actual value is equal to the population mean and the difference is occurring by chance. Anything outside margin of error is considered </a:t>
            </a:r>
            <a:r>
              <a:rPr lang="en-US" sz="1400" i="1" dirty="0">
                <a:solidFill>
                  <a:srgbClr val="595858"/>
                </a:solidFill>
                <a:latin typeface="roboto" panose="02000000000000000000" pitchFamily="2" charset="0"/>
              </a:rPr>
              <a:t>statistically significant</a:t>
            </a:r>
            <a:r>
              <a:rPr lang="en-US" sz="1400" dirty="0">
                <a:solidFill>
                  <a:srgbClr val="595858"/>
                </a:solidFill>
                <a:latin typeface="roboto" panose="02000000000000000000" pitchFamily="2" charset="0"/>
              </a:rPr>
              <a:t>.</a:t>
            </a:r>
          </a:p>
          <a:p>
            <a:pPr algn="just"/>
            <a:endParaRPr lang="en-US" sz="1400" dirty="0">
              <a:solidFill>
                <a:srgbClr val="595858"/>
              </a:solidFill>
              <a:latin typeface="roboto" panose="02000000000000000000" pitchFamily="2" charset="0"/>
            </a:endParaRPr>
          </a:p>
          <a:p>
            <a:pPr algn="just"/>
            <a:r>
              <a:rPr lang="en-US" sz="1400" dirty="0">
                <a:solidFill>
                  <a:srgbClr val="595858"/>
                </a:solidFill>
                <a:latin typeface="roboto" panose="02000000000000000000" pitchFamily="2" charset="0"/>
              </a:rPr>
              <a:t>And it is easy to infer that the error can be both positive and negative side. The whole margin of error on both sides of the sample statistic constitutes the Confidence Interval. Numerically, C.I is twice of Margin of Error.</a:t>
            </a:r>
          </a:p>
          <a:p>
            <a:pPr algn="just"/>
            <a:r>
              <a:rPr lang="en-US" sz="1400" dirty="0">
                <a:solidFill>
                  <a:srgbClr val="595858"/>
                </a:solidFill>
                <a:latin typeface="roboto" panose="02000000000000000000" pitchFamily="2" charset="0"/>
              </a:rPr>
              <a:t>The below image will help you better visualize Margin of Error and Confidence Interval.</a:t>
            </a:r>
            <a:endParaRPr lang="en-US" sz="1400" b="0" i="0" dirty="0">
              <a:solidFill>
                <a:srgbClr val="595858"/>
              </a:solidFill>
              <a:effectLst/>
              <a:latin typeface="roboto" panose="02000000000000000000" pitchFamily="2" charset="0"/>
            </a:endParaRPr>
          </a:p>
        </p:txBody>
      </p:sp>
      <p:pic>
        <p:nvPicPr>
          <p:cNvPr id="5122" name="Picture 2" descr="https://s3-ap-south-1.amazonaws.com/av-blog-media/wp-content/uploads/2017/01/30112037/sampling_4.png">
            <a:extLst>
              <a:ext uri="{FF2B5EF4-FFF2-40B4-BE49-F238E27FC236}">
                <a16:creationId xmlns:a16="http://schemas.microsoft.com/office/drawing/2014/main" xmlns="" id="{E68E38A3-73DE-4376-95A1-A57D27354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970550"/>
            <a:ext cx="5629275" cy="305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3896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78C346D-B9FF-4CAA-8F11-4D83627DEEDC}"/>
              </a:ext>
            </a:extLst>
          </p:cNvPr>
          <p:cNvSpPr/>
          <p:nvPr/>
        </p:nvSpPr>
        <p:spPr>
          <a:xfrm>
            <a:off x="0" y="1128366"/>
            <a:ext cx="8839200" cy="4247317"/>
          </a:xfrm>
          <a:prstGeom prst="rect">
            <a:avLst/>
          </a:prstGeom>
        </p:spPr>
        <p:txBody>
          <a:bodyPr wrap="square">
            <a:spAutoFit/>
          </a:bodyPr>
          <a:lstStyle/>
          <a:p>
            <a:r>
              <a:rPr lang="en-US" b="1" dirty="0">
                <a:solidFill>
                  <a:srgbClr val="333333"/>
                </a:solidFill>
                <a:latin typeface="poppins"/>
              </a:rPr>
              <a:t>Practical example</a:t>
            </a:r>
          </a:p>
          <a:p>
            <a:r>
              <a:rPr lang="en-US" dirty="0">
                <a:solidFill>
                  <a:srgbClr val="595858"/>
                </a:solidFill>
                <a:latin typeface="roboto" panose="02000000000000000000" pitchFamily="2" charset="0"/>
              </a:rPr>
              <a:t>Calculate the 95% confidence interval for a sample mean of 40 and sample standard deviation of 40 with sample size equal to 100.</a:t>
            </a:r>
          </a:p>
          <a:p>
            <a:endParaRPr lang="en-US" b="1" dirty="0">
              <a:solidFill>
                <a:srgbClr val="333333"/>
              </a:solidFill>
              <a:latin typeface="roboto" panose="02000000000000000000" pitchFamily="2" charset="0"/>
            </a:endParaRPr>
          </a:p>
          <a:p>
            <a:endParaRPr lang="en-US" b="1" dirty="0">
              <a:solidFill>
                <a:srgbClr val="333333"/>
              </a:solidFill>
              <a:latin typeface="roboto" panose="02000000000000000000" pitchFamily="2" charset="0"/>
            </a:endParaRPr>
          </a:p>
          <a:p>
            <a:endParaRPr lang="en-US" b="1" dirty="0">
              <a:solidFill>
                <a:srgbClr val="333333"/>
              </a:solidFill>
              <a:latin typeface="roboto" panose="02000000000000000000" pitchFamily="2" charset="0"/>
            </a:endParaRPr>
          </a:p>
          <a:p>
            <a:r>
              <a:rPr lang="en-US" b="1" dirty="0">
                <a:solidFill>
                  <a:srgbClr val="333333"/>
                </a:solidFill>
                <a:latin typeface="roboto" panose="02000000000000000000" pitchFamily="2" charset="0"/>
              </a:rPr>
              <a:t>Solution:</a:t>
            </a:r>
          </a:p>
          <a:p>
            <a:endParaRPr lang="en-US" dirty="0">
              <a:solidFill>
                <a:srgbClr val="595858"/>
              </a:solidFill>
              <a:latin typeface="roboto" panose="02000000000000000000" pitchFamily="2" charset="0"/>
            </a:endParaRPr>
          </a:p>
          <a:p>
            <a:r>
              <a:rPr lang="en-US" dirty="0">
                <a:solidFill>
                  <a:srgbClr val="595858"/>
                </a:solidFill>
                <a:latin typeface="roboto" panose="02000000000000000000" pitchFamily="2" charset="0"/>
              </a:rPr>
              <a:t>We know, z-value for 95% C.I is 1.96. Hence, Confidence Interval (C.I) is calculated as:</a:t>
            </a:r>
          </a:p>
          <a:p>
            <a:endParaRPr lang="en-US" dirty="0">
              <a:solidFill>
                <a:srgbClr val="595858"/>
              </a:solidFill>
              <a:latin typeface="roboto" panose="02000000000000000000" pitchFamily="2" charset="0"/>
            </a:endParaRPr>
          </a:p>
          <a:p>
            <a:r>
              <a:rPr lang="en-US" dirty="0">
                <a:solidFill>
                  <a:srgbClr val="595858"/>
                </a:solidFill>
                <a:latin typeface="roboto" panose="02000000000000000000" pitchFamily="2" charset="0"/>
              </a:rPr>
              <a:t>C.I= [{x(bar) – (z*s/√n)},{x(bar) – (z*s/√n)}]</a:t>
            </a:r>
          </a:p>
          <a:p>
            <a:endParaRPr lang="en-US" dirty="0">
              <a:solidFill>
                <a:srgbClr val="595858"/>
              </a:solidFill>
              <a:latin typeface="roboto" panose="02000000000000000000" pitchFamily="2" charset="0"/>
            </a:endParaRPr>
          </a:p>
          <a:p>
            <a:r>
              <a:rPr lang="en-US" dirty="0">
                <a:solidFill>
                  <a:srgbClr val="595858"/>
                </a:solidFill>
                <a:latin typeface="roboto" panose="02000000000000000000" pitchFamily="2" charset="0"/>
              </a:rPr>
              <a:t>C.I = [{40-(1.96*40/10},{ 40+(1.96*40/10)}]</a:t>
            </a:r>
          </a:p>
          <a:p>
            <a:endParaRPr lang="en-US" dirty="0">
              <a:solidFill>
                <a:srgbClr val="595858"/>
              </a:solidFill>
              <a:latin typeface="roboto" panose="02000000000000000000" pitchFamily="2" charset="0"/>
            </a:endParaRPr>
          </a:p>
          <a:p>
            <a:r>
              <a:rPr lang="en-US" dirty="0">
                <a:solidFill>
                  <a:srgbClr val="595858"/>
                </a:solidFill>
                <a:latin typeface="roboto" panose="02000000000000000000" pitchFamily="2" charset="0"/>
              </a:rPr>
              <a:t>C.I = [32.16, 47.84]</a:t>
            </a:r>
            <a:endParaRPr lang="en-US" b="0" i="0" dirty="0">
              <a:solidFill>
                <a:srgbClr val="595858"/>
              </a:solidFill>
              <a:effectLst/>
              <a:latin typeface="roboto" panose="02000000000000000000" pitchFamily="2" charset="0"/>
            </a:endParaRPr>
          </a:p>
        </p:txBody>
      </p:sp>
    </p:spTree>
    <p:extLst>
      <p:ext uri="{BB962C8B-B14F-4D97-AF65-F5344CB8AC3E}">
        <p14:creationId xmlns:p14="http://schemas.microsoft.com/office/powerpoint/2010/main" val="72707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990601"/>
            <a:ext cx="8686800" cy="4114800"/>
          </a:xfrm>
          <a:prstGeom prst="rect">
            <a:avLst/>
          </a:prstGeom>
        </p:spPr>
      </p:pic>
      <p:sp>
        <p:nvSpPr>
          <p:cNvPr id="3" name="Rectangle 2"/>
          <p:cNvSpPr/>
          <p:nvPr/>
        </p:nvSpPr>
        <p:spPr>
          <a:xfrm>
            <a:off x="174812" y="5112573"/>
            <a:ext cx="8991600" cy="1477328"/>
          </a:xfrm>
          <a:prstGeom prst="rect">
            <a:avLst/>
          </a:prstGeom>
        </p:spPr>
        <p:txBody>
          <a:bodyPr wrap="square">
            <a:spAutoFit/>
          </a:bodyPr>
          <a:lstStyle/>
          <a:p>
            <a:pPr marL="285750" indent="-285750" algn="just">
              <a:buFont typeface="Wingdings" panose="05000000000000000000" pitchFamily="2" charset="2"/>
              <a:buChar char="ü"/>
            </a:pPr>
            <a:r>
              <a:rPr lang="en-US" dirty="0">
                <a:solidFill>
                  <a:srgbClr val="000000"/>
                </a:solidFill>
                <a:latin typeface="Helvetica Neue"/>
              </a:rPr>
              <a:t>As you can see, mode, median, mean, none of these on their own provide us a complete picture, but when you use mode, median, mean in a chart together you get a nice glimpse of your complete data set, and perhaps now you can start to ask the deeper question about the data set and how it might help you make better decisions.</a:t>
            </a:r>
            <a:endParaRPr lang="en-US" dirty="0"/>
          </a:p>
        </p:txBody>
      </p:sp>
    </p:spTree>
    <p:extLst>
      <p:ext uri="{BB962C8B-B14F-4D97-AF65-F5344CB8AC3E}">
        <p14:creationId xmlns:p14="http://schemas.microsoft.com/office/powerpoint/2010/main" val="31067231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solidFill>
                  <a:srgbClr val="FFFFFF"/>
                </a:solidFill>
                <a:sym typeface="+mn-ea"/>
              </a:rPr>
              <a:t/>
            </a:r>
            <a:br>
              <a:rPr lang="en-US">
                <a:solidFill>
                  <a:srgbClr val="FFFFFF"/>
                </a:solidFill>
                <a:sym typeface="+mn-ea"/>
              </a:rPr>
            </a:br>
            <a:r>
              <a:rPr lang="en-US">
                <a:solidFill>
                  <a:srgbClr val="FFFFFF"/>
                </a:solidFill>
                <a:sym typeface="+mn-ea"/>
              </a:rPr>
              <a:t>sampling</a:t>
            </a:r>
            <a:r>
              <a:rPr lang="en-US">
                <a:solidFill>
                  <a:srgbClr val="FFFFFF"/>
                </a:solidFill>
              </a:rPr>
              <a:t/>
            </a:r>
            <a:br>
              <a:rPr lang="en-US">
                <a:solidFill>
                  <a:srgbClr val="FFFFFF"/>
                </a:solidFill>
              </a:rPr>
            </a:br>
            <a:r>
              <a:rPr lang="en-US">
                <a:solidFill>
                  <a:srgbClr val="FFFFFF"/>
                </a:solidFill>
                <a:sym typeface="+mn-ea"/>
              </a:rPr>
              <a:t>sampling</a:t>
            </a:r>
            <a:r>
              <a:rPr lang="en-US">
                <a:solidFill>
                  <a:srgbClr val="FFFFFF"/>
                </a:solidFill>
              </a:rPr>
              <a:t/>
            </a:r>
            <a:br>
              <a:rPr lang="en-US">
                <a:solidFill>
                  <a:srgbClr val="FFFFFF"/>
                </a:solidFill>
              </a:rPr>
            </a:br>
            <a:endParaRPr lang="en-US"/>
          </a:p>
        </p:txBody>
      </p:sp>
      <p:sp>
        <p:nvSpPr>
          <p:cNvPr id="2" name="Text Box 1"/>
          <p:cNvSpPr txBox="1"/>
          <p:nvPr/>
        </p:nvSpPr>
        <p:spPr>
          <a:xfrm>
            <a:off x="496570" y="1144270"/>
            <a:ext cx="7911465" cy="590931"/>
          </a:xfrm>
          <a:prstGeom prst="rect">
            <a:avLst/>
          </a:prstGeom>
          <a:noFill/>
          <a:ln>
            <a:solidFill>
              <a:schemeClr val="accent1"/>
            </a:solidFill>
          </a:ln>
        </p:spPr>
        <p:txBody>
          <a:bodyPr wrap="square" rtlCol="0" anchor="t">
            <a:spAutoFit/>
          </a:bodyPr>
          <a:lstStyle/>
          <a:p>
            <a:pPr>
              <a:lnSpc>
                <a:spcPct val="90000"/>
              </a:lnSpc>
            </a:pPr>
            <a:r>
              <a:rPr lang="en-US" dirty="0">
                <a:sym typeface="+mn-ea"/>
              </a:rPr>
              <a:t>Probability sampling(Random Sampling) : Each sample(value) from the population of interest has a equal chance of selection.</a:t>
            </a:r>
            <a:endParaRPr lang="en-US" dirty="0"/>
          </a:p>
        </p:txBody>
      </p:sp>
      <p:sp>
        <p:nvSpPr>
          <p:cNvPr id="7" name="Title 2"/>
          <p:cNvSpPr>
            <a:spLocks noGrp="1"/>
          </p:cNvSpPr>
          <p:nvPr/>
        </p:nvSpPr>
        <p:spPr>
          <a:xfrm>
            <a:off x="0" y="206101"/>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sz="3000" b="0" kern="1200">
                <a:solidFill>
                  <a:schemeClr val="tx1">
                    <a:lumMod val="85000"/>
                    <a:lumOff val="15000"/>
                  </a:schemeClr>
                </a:solidFill>
                <a:latin typeface="+mj-lt"/>
                <a:ea typeface="+mj-ea"/>
                <a:cs typeface="+mj-cs"/>
              </a:defRPr>
            </a:lvl1pPr>
          </a:lstStyle>
          <a:p>
            <a:r>
              <a:rPr lang="en-US" dirty="0">
                <a:sym typeface="+mn-ea"/>
              </a:rPr>
              <a:t>Sampling</a:t>
            </a:r>
            <a:endParaRPr lang="en-US" dirty="0"/>
          </a:p>
        </p:txBody>
      </p:sp>
      <p:sp>
        <p:nvSpPr>
          <p:cNvPr id="5" name="Content Placeholder 4"/>
          <p:cNvSpPr>
            <a:spLocks noGrp="1"/>
          </p:cNvSpPr>
          <p:nvPr>
            <p:ph idx="1"/>
          </p:nvPr>
        </p:nvSpPr>
        <p:spPr>
          <a:xfrm>
            <a:off x="178434" y="1905000"/>
            <a:ext cx="8584565" cy="4525963"/>
          </a:xfrm>
        </p:spPr>
        <p:txBody>
          <a:bodyPr>
            <a:normAutofit fontScale="92500" lnSpcReduction="10000"/>
          </a:bodyPr>
          <a:lstStyle/>
          <a:p>
            <a:pPr algn="just">
              <a:buFont typeface="Wingdings" panose="05000000000000000000" pitchFamily="2" charset="2"/>
              <a:buChar char="Ø"/>
            </a:pPr>
            <a:r>
              <a:rPr lang="en-US" dirty="0"/>
              <a:t> </a:t>
            </a:r>
            <a:r>
              <a:rPr lang="en-US" sz="2000" dirty="0"/>
              <a:t>Simple Random Sampling:- Each group of size N has equal chance of being selected.</a:t>
            </a:r>
          </a:p>
          <a:p>
            <a:pPr algn="just">
              <a:buFont typeface="Wingdings" panose="05000000000000000000" pitchFamily="2" charset="2"/>
              <a:buChar char="Ø"/>
            </a:pPr>
            <a:r>
              <a:rPr lang="en-US" sz="2000" dirty="0"/>
              <a:t>Convenience/Biased Sampling:- Use the sample that are easy to get.</a:t>
            </a:r>
          </a:p>
          <a:p>
            <a:pPr algn="just">
              <a:buFont typeface="Wingdings" panose="05000000000000000000" pitchFamily="2" charset="2"/>
              <a:buChar char="Ø"/>
            </a:pPr>
            <a:r>
              <a:rPr lang="en-US" sz="2000" dirty="0"/>
              <a:t>Systematic Sampling:- Put a population in some order and select every nth member.</a:t>
            </a:r>
          </a:p>
          <a:p>
            <a:pPr algn="just">
              <a:buFont typeface="Wingdings" panose="05000000000000000000" pitchFamily="2" charset="2"/>
              <a:buChar char="Ø"/>
            </a:pPr>
            <a:r>
              <a:rPr lang="en-US" sz="2000" dirty="0"/>
              <a:t>Stratified Sampling:- Break population into Subgroup based on a Characteristics then sample each subgroup.</a:t>
            </a:r>
          </a:p>
          <a:p>
            <a:pPr algn="just">
              <a:buFont typeface="Wingdings" panose="05000000000000000000" pitchFamily="2" charset="2"/>
              <a:buChar char="Ø"/>
            </a:pPr>
            <a:r>
              <a:rPr lang="en-US" sz="2000" dirty="0"/>
              <a:t>Cluster Sampling:- Divide Pop. Into Cluster(regardless of characteristics(random cluster) then Randomly select cluster and collect data from entire cluster.</a:t>
            </a:r>
          </a:p>
          <a:p>
            <a:pPr algn="just">
              <a:buFont typeface="Wingdings" panose="05000000000000000000" pitchFamily="2" charset="2"/>
              <a:buChar char="Ø"/>
            </a:pPr>
            <a:endParaRPr lang="en-US" sz="2000" dirty="0"/>
          </a:p>
          <a:p>
            <a:pPr>
              <a:lnSpc>
                <a:spcPct val="90000"/>
              </a:lnSpc>
              <a:buFont typeface="Wingdings" panose="05000000000000000000" pitchFamily="2" charset="2"/>
              <a:buChar char="v"/>
            </a:pPr>
            <a:r>
              <a:rPr lang="en-US" sz="2000" dirty="0">
                <a:sym typeface="+mn-ea"/>
              </a:rPr>
              <a:t>Sampling with replacement : A member of the population may be chosen more than once. Example-Picking a fruit from basket of fruits and placing it back</a:t>
            </a:r>
          </a:p>
          <a:p>
            <a:pPr>
              <a:lnSpc>
                <a:spcPct val="90000"/>
              </a:lnSpc>
              <a:buFont typeface="Wingdings" panose="05000000000000000000" pitchFamily="2" charset="2"/>
              <a:buChar char="v"/>
            </a:pPr>
            <a:r>
              <a:rPr lang="en-US" sz="2000" dirty="0">
                <a:sym typeface="+mn-ea"/>
              </a:rPr>
              <a:t>Sampling without replacement : A member of the population may be chosen only once. Example :Movie ticket</a:t>
            </a:r>
          </a:p>
          <a:p>
            <a:pPr>
              <a:buFont typeface="Wingdings" panose="05000000000000000000" pitchFamily="2" charset="2"/>
              <a:buChar char="Ø"/>
            </a:pPr>
            <a:endParaRPr lang="en-US" sz="2000" dirty="0"/>
          </a:p>
          <a:p>
            <a:pPr marL="0" indent="0">
              <a:buNone/>
            </a:pPr>
            <a:endParaRPr lang="en-US" sz="2000" dirty="0"/>
          </a:p>
          <a:p>
            <a:pPr>
              <a:buFont typeface="Wingdings" panose="05000000000000000000" pitchFamily="2" charset="2"/>
              <a:buChar char="Ø"/>
            </a:pPr>
            <a:endParaRPr lang="en-US" sz="20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68A001F-87B0-4777-9B91-61A691B01127}"/>
              </a:ext>
            </a:extLst>
          </p:cNvPr>
          <p:cNvPicPr>
            <a:picLocks noChangeAspect="1"/>
          </p:cNvPicPr>
          <p:nvPr/>
        </p:nvPicPr>
        <p:blipFill>
          <a:blip r:embed="rId2"/>
          <a:stretch>
            <a:fillRect/>
          </a:stretch>
        </p:blipFill>
        <p:spPr>
          <a:xfrm>
            <a:off x="433387" y="1314450"/>
            <a:ext cx="8277225" cy="4229100"/>
          </a:xfrm>
          <a:prstGeom prst="rect">
            <a:avLst/>
          </a:prstGeom>
        </p:spPr>
      </p:pic>
      <p:sp>
        <p:nvSpPr>
          <p:cNvPr id="3" name="Title 2">
            <a:extLst>
              <a:ext uri="{FF2B5EF4-FFF2-40B4-BE49-F238E27FC236}">
                <a16:creationId xmlns:a16="http://schemas.microsoft.com/office/drawing/2014/main" xmlns="" id="{A0E26A3C-B4B1-4A9B-BE5E-71134B61E2AC}"/>
              </a:ext>
            </a:extLst>
          </p:cNvPr>
          <p:cNvSpPr>
            <a:spLocks noGrp="1"/>
          </p:cNvSpPr>
          <p:nvPr/>
        </p:nvSpPr>
        <p:spPr>
          <a:xfrm>
            <a:off x="0" y="206101"/>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sz="3000" b="0" kern="1200">
                <a:solidFill>
                  <a:schemeClr val="tx1">
                    <a:lumMod val="85000"/>
                    <a:lumOff val="15000"/>
                  </a:schemeClr>
                </a:solidFill>
                <a:latin typeface="+mj-lt"/>
                <a:ea typeface="+mj-ea"/>
                <a:cs typeface="+mj-cs"/>
              </a:defRPr>
            </a:lvl1pPr>
          </a:lstStyle>
          <a:p>
            <a:r>
              <a:rPr lang="en-GB" dirty="0">
                <a:sym typeface="+mn-ea"/>
              </a:rPr>
              <a:t>T</a:t>
            </a:r>
            <a:r>
              <a:rPr lang="en-US" dirty="0">
                <a:sym typeface="+mn-ea"/>
              </a:rPr>
              <a:t>ype of Machine Learning</a:t>
            </a:r>
            <a:endParaRPr lang="en-US" dirty="0"/>
          </a:p>
        </p:txBody>
      </p:sp>
    </p:spTree>
    <p:extLst>
      <p:ext uri="{BB962C8B-B14F-4D97-AF65-F5344CB8AC3E}">
        <p14:creationId xmlns:p14="http://schemas.microsoft.com/office/powerpoint/2010/main" val="2687060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5ADA4F7-291A-4FB4-AED5-04667CDB91E8}"/>
              </a:ext>
            </a:extLst>
          </p:cNvPr>
          <p:cNvPicPr>
            <a:picLocks noChangeAspect="1"/>
          </p:cNvPicPr>
          <p:nvPr/>
        </p:nvPicPr>
        <p:blipFill>
          <a:blip r:embed="rId2"/>
          <a:stretch>
            <a:fillRect/>
          </a:stretch>
        </p:blipFill>
        <p:spPr>
          <a:xfrm>
            <a:off x="380999" y="1216894"/>
            <a:ext cx="8781875" cy="4614491"/>
          </a:xfrm>
          <a:prstGeom prst="rect">
            <a:avLst/>
          </a:prstGeom>
        </p:spPr>
      </p:pic>
      <p:sp>
        <p:nvSpPr>
          <p:cNvPr id="3" name="Title 2">
            <a:extLst>
              <a:ext uri="{FF2B5EF4-FFF2-40B4-BE49-F238E27FC236}">
                <a16:creationId xmlns:a16="http://schemas.microsoft.com/office/drawing/2014/main" xmlns="" id="{45588F51-B684-4046-BD35-DAF5C0E7DCBC}"/>
              </a:ext>
            </a:extLst>
          </p:cNvPr>
          <p:cNvSpPr>
            <a:spLocks noGrp="1"/>
          </p:cNvSpPr>
          <p:nvPr/>
        </p:nvSpPr>
        <p:spPr>
          <a:xfrm>
            <a:off x="0" y="206101"/>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sz="3000" b="0" kern="1200">
                <a:solidFill>
                  <a:schemeClr val="tx1">
                    <a:lumMod val="85000"/>
                    <a:lumOff val="15000"/>
                  </a:schemeClr>
                </a:solidFill>
                <a:latin typeface="+mj-lt"/>
                <a:ea typeface="+mj-ea"/>
                <a:cs typeface="+mj-cs"/>
              </a:defRPr>
            </a:lvl1pPr>
          </a:lstStyle>
          <a:p>
            <a:r>
              <a:rPr lang="en-GB" dirty="0">
                <a:sym typeface="+mn-ea"/>
              </a:rPr>
              <a:t>T</a:t>
            </a:r>
            <a:r>
              <a:rPr lang="en-US" dirty="0">
                <a:sym typeface="+mn-ea"/>
              </a:rPr>
              <a:t>ype of Machine Learning</a:t>
            </a:r>
            <a:endParaRPr lang="en-US" dirty="0"/>
          </a:p>
        </p:txBody>
      </p:sp>
    </p:spTree>
    <p:extLst>
      <p:ext uri="{BB962C8B-B14F-4D97-AF65-F5344CB8AC3E}">
        <p14:creationId xmlns:p14="http://schemas.microsoft.com/office/powerpoint/2010/main" val="8156602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7421" y="1042663"/>
            <a:ext cx="3471863" cy="2107406"/>
          </a:xfrm>
          <a:prstGeom prst="rect">
            <a:avLst/>
          </a:prstGeom>
        </p:spPr>
      </p:pic>
      <p:pic>
        <p:nvPicPr>
          <p:cNvPr id="5" name="Picture 4"/>
          <p:cNvPicPr>
            <a:picLocks noChangeAspect="1"/>
          </p:cNvPicPr>
          <p:nvPr/>
        </p:nvPicPr>
        <p:blipFill>
          <a:blip r:embed="rId3"/>
          <a:stretch>
            <a:fillRect/>
          </a:stretch>
        </p:blipFill>
        <p:spPr>
          <a:xfrm>
            <a:off x="300037" y="3861846"/>
            <a:ext cx="4086225" cy="1378744"/>
          </a:xfrm>
          <a:prstGeom prst="rect">
            <a:avLst/>
          </a:prstGeom>
        </p:spPr>
      </p:pic>
      <p:pic>
        <p:nvPicPr>
          <p:cNvPr id="6" name="Picture 5"/>
          <p:cNvPicPr>
            <a:picLocks noChangeAspect="1"/>
          </p:cNvPicPr>
          <p:nvPr/>
        </p:nvPicPr>
        <p:blipFill>
          <a:blip r:embed="rId4"/>
          <a:stretch>
            <a:fillRect/>
          </a:stretch>
        </p:blipFill>
        <p:spPr>
          <a:xfrm>
            <a:off x="4709356" y="3611814"/>
            <a:ext cx="3964781" cy="1878806"/>
          </a:xfrm>
          <a:prstGeom prst="rect">
            <a:avLst/>
          </a:prstGeom>
        </p:spPr>
      </p:pic>
      <p:pic>
        <p:nvPicPr>
          <p:cNvPr id="7" name="Picture 6"/>
          <p:cNvPicPr>
            <a:picLocks noChangeAspect="1"/>
          </p:cNvPicPr>
          <p:nvPr/>
        </p:nvPicPr>
        <p:blipFill>
          <a:blip r:embed="rId5"/>
          <a:stretch>
            <a:fillRect/>
          </a:stretch>
        </p:blipFill>
        <p:spPr>
          <a:xfrm>
            <a:off x="3803072" y="1120501"/>
            <a:ext cx="2171700" cy="2029568"/>
          </a:xfrm>
          <a:prstGeom prst="rect">
            <a:avLst/>
          </a:prstGeom>
        </p:spPr>
      </p:pic>
      <p:pic>
        <p:nvPicPr>
          <p:cNvPr id="8" name="Picture 7"/>
          <p:cNvPicPr>
            <a:picLocks noChangeAspect="1"/>
          </p:cNvPicPr>
          <p:nvPr/>
        </p:nvPicPr>
        <p:blipFill>
          <a:blip r:embed="rId6"/>
          <a:stretch>
            <a:fillRect/>
          </a:stretch>
        </p:blipFill>
        <p:spPr>
          <a:xfrm>
            <a:off x="6158561" y="1766453"/>
            <a:ext cx="2950369" cy="1383615"/>
          </a:xfrm>
          <a:prstGeom prst="rect">
            <a:avLst/>
          </a:prstGeom>
        </p:spPr>
      </p:pic>
      <p:sp>
        <p:nvSpPr>
          <p:cNvPr id="9" name="Title 2">
            <a:extLst>
              <a:ext uri="{FF2B5EF4-FFF2-40B4-BE49-F238E27FC236}">
                <a16:creationId xmlns:a16="http://schemas.microsoft.com/office/drawing/2014/main" xmlns="" id="{D7C9CF9A-151C-4F3E-AD21-6FBBD3AB9D3A}"/>
              </a:ext>
            </a:extLst>
          </p:cNvPr>
          <p:cNvSpPr>
            <a:spLocks noGrp="1"/>
          </p:cNvSpPr>
          <p:nvPr/>
        </p:nvSpPr>
        <p:spPr>
          <a:xfrm>
            <a:off x="0" y="206101"/>
            <a:ext cx="8403020" cy="685800"/>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sz="3000" b="0" kern="1200">
                <a:solidFill>
                  <a:schemeClr val="tx1">
                    <a:lumMod val="85000"/>
                    <a:lumOff val="15000"/>
                  </a:schemeClr>
                </a:solidFill>
                <a:latin typeface="+mj-lt"/>
                <a:ea typeface="+mj-ea"/>
                <a:cs typeface="+mj-cs"/>
              </a:defRPr>
            </a:lvl1pPr>
          </a:lstStyle>
          <a:p>
            <a:r>
              <a:rPr lang="en-US" dirty="0">
                <a:sym typeface="+mn-ea"/>
              </a:rPr>
              <a:t>Machine Learning Steps</a:t>
            </a:r>
            <a:endParaRPr lang="en-US" dirty="0"/>
          </a:p>
        </p:txBody>
      </p:sp>
    </p:spTree>
    <p:extLst>
      <p:ext uri="{BB962C8B-B14F-4D97-AF65-F5344CB8AC3E}">
        <p14:creationId xmlns:p14="http://schemas.microsoft.com/office/powerpoint/2010/main" val="21289746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4902" y="1069290"/>
            <a:ext cx="3178969" cy="2521744"/>
          </a:xfrm>
          <a:prstGeom prst="rect">
            <a:avLst/>
          </a:prstGeom>
        </p:spPr>
      </p:pic>
      <p:pic>
        <p:nvPicPr>
          <p:cNvPr id="3" name="Picture 2"/>
          <p:cNvPicPr>
            <a:picLocks noChangeAspect="1"/>
          </p:cNvPicPr>
          <p:nvPr/>
        </p:nvPicPr>
        <p:blipFill>
          <a:blip r:embed="rId3"/>
          <a:stretch>
            <a:fillRect/>
          </a:stretch>
        </p:blipFill>
        <p:spPr>
          <a:xfrm>
            <a:off x="3693969" y="1045411"/>
            <a:ext cx="3075709" cy="2569499"/>
          </a:xfrm>
          <a:prstGeom prst="rect">
            <a:avLst/>
          </a:prstGeom>
        </p:spPr>
      </p:pic>
      <p:pic>
        <p:nvPicPr>
          <p:cNvPr id="7" name="Picture 6"/>
          <p:cNvPicPr>
            <a:picLocks noChangeAspect="1"/>
          </p:cNvPicPr>
          <p:nvPr/>
        </p:nvPicPr>
        <p:blipFill>
          <a:blip r:embed="rId4"/>
          <a:stretch>
            <a:fillRect/>
          </a:stretch>
        </p:blipFill>
        <p:spPr>
          <a:xfrm>
            <a:off x="467591" y="3801142"/>
            <a:ext cx="2281454" cy="1947477"/>
          </a:xfrm>
          <a:prstGeom prst="rect">
            <a:avLst/>
          </a:prstGeom>
        </p:spPr>
      </p:pic>
      <p:pic>
        <p:nvPicPr>
          <p:cNvPr id="8" name="Picture 7"/>
          <p:cNvPicPr>
            <a:picLocks noChangeAspect="1"/>
          </p:cNvPicPr>
          <p:nvPr/>
        </p:nvPicPr>
        <p:blipFill>
          <a:blip r:embed="rId5"/>
          <a:stretch>
            <a:fillRect/>
          </a:stretch>
        </p:blipFill>
        <p:spPr>
          <a:xfrm>
            <a:off x="3433871" y="3751884"/>
            <a:ext cx="2009017" cy="2045993"/>
          </a:xfrm>
          <a:prstGeom prst="rect">
            <a:avLst/>
          </a:prstGeom>
        </p:spPr>
      </p:pic>
      <p:pic>
        <p:nvPicPr>
          <p:cNvPr id="9" name="Picture 8"/>
          <p:cNvPicPr>
            <a:picLocks noChangeAspect="1"/>
          </p:cNvPicPr>
          <p:nvPr/>
        </p:nvPicPr>
        <p:blipFill>
          <a:blip r:embed="rId6"/>
          <a:stretch>
            <a:fillRect/>
          </a:stretch>
        </p:blipFill>
        <p:spPr>
          <a:xfrm>
            <a:off x="6127713" y="3794213"/>
            <a:ext cx="2288205" cy="1989534"/>
          </a:xfrm>
          <a:prstGeom prst="rect">
            <a:avLst/>
          </a:prstGeom>
        </p:spPr>
      </p:pic>
    </p:spTree>
    <p:extLst>
      <p:ext uri="{BB962C8B-B14F-4D97-AF65-F5344CB8AC3E}">
        <p14:creationId xmlns:p14="http://schemas.microsoft.com/office/powerpoint/2010/main" val="28407559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9898" y="927389"/>
            <a:ext cx="2303722" cy="2343150"/>
          </a:xfrm>
          <a:prstGeom prst="rect">
            <a:avLst/>
          </a:prstGeom>
        </p:spPr>
      </p:pic>
      <p:pic>
        <p:nvPicPr>
          <p:cNvPr id="3" name="Picture 2"/>
          <p:cNvPicPr>
            <a:picLocks noChangeAspect="1"/>
          </p:cNvPicPr>
          <p:nvPr/>
        </p:nvPicPr>
        <p:blipFill>
          <a:blip r:embed="rId3"/>
          <a:stretch>
            <a:fillRect/>
          </a:stretch>
        </p:blipFill>
        <p:spPr>
          <a:xfrm>
            <a:off x="3088373" y="1088123"/>
            <a:ext cx="2936081" cy="2021681"/>
          </a:xfrm>
          <a:prstGeom prst="rect">
            <a:avLst/>
          </a:prstGeom>
        </p:spPr>
      </p:pic>
      <p:pic>
        <p:nvPicPr>
          <p:cNvPr id="7" name="Picture 6"/>
          <p:cNvPicPr>
            <a:picLocks noChangeAspect="1"/>
          </p:cNvPicPr>
          <p:nvPr/>
        </p:nvPicPr>
        <p:blipFill>
          <a:blip r:embed="rId4"/>
          <a:stretch>
            <a:fillRect/>
          </a:stretch>
        </p:blipFill>
        <p:spPr>
          <a:xfrm>
            <a:off x="159898" y="3539360"/>
            <a:ext cx="2550968" cy="2221101"/>
          </a:xfrm>
          <a:prstGeom prst="rect">
            <a:avLst/>
          </a:prstGeom>
        </p:spPr>
      </p:pic>
      <p:pic>
        <p:nvPicPr>
          <p:cNvPr id="8" name="Picture 7"/>
          <p:cNvPicPr>
            <a:picLocks noChangeAspect="1"/>
          </p:cNvPicPr>
          <p:nvPr/>
        </p:nvPicPr>
        <p:blipFill>
          <a:blip r:embed="rId5"/>
          <a:stretch>
            <a:fillRect/>
          </a:stretch>
        </p:blipFill>
        <p:spPr>
          <a:xfrm>
            <a:off x="3432896" y="3539360"/>
            <a:ext cx="2591558" cy="2319905"/>
          </a:xfrm>
          <a:prstGeom prst="rect">
            <a:avLst/>
          </a:prstGeom>
        </p:spPr>
      </p:pic>
      <p:pic>
        <p:nvPicPr>
          <p:cNvPr id="9" name="Picture 8"/>
          <p:cNvPicPr>
            <a:picLocks noChangeAspect="1"/>
          </p:cNvPicPr>
          <p:nvPr/>
        </p:nvPicPr>
        <p:blipFill>
          <a:blip r:embed="rId6"/>
          <a:stretch>
            <a:fillRect/>
          </a:stretch>
        </p:blipFill>
        <p:spPr>
          <a:xfrm>
            <a:off x="6262002" y="3570924"/>
            <a:ext cx="2467336" cy="2256776"/>
          </a:xfrm>
          <a:prstGeom prst="rect">
            <a:avLst/>
          </a:prstGeom>
        </p:spPr>
      </p:pic>
    </p:spTree>
    <p:extLst>
      <p:ext uri="{BB962C8B-B14F-4D97-AF65-F5344CB8AC3E}">
        <p14:creationId xmlns:p14="http://schemas.microsoft.com/office/powerpoint/2010/main" val="3510334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1066800"/>
            <a:ext cx="8229600" cy="5181600"/>
          </a:xfrm>
          <a:prstGeom prst="rect">
            <a:avLst/>
          </a:prstGeom>
        </p:spPr>
      </p:pic>
    </p:spTree>
    <p:extLst>
      <p:ext uri="{BB962C8B-B14F-4D97-AF65-F5344CB8AC3E}">
        <p14:creationId xmlns:p14="http://schemas.microsoft.com/office/powerpoint/2010/main" val="20707138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533400" y="1066800"/>
            <a:ext cx="7696200" cy="4495800"/>
          </a:xfrm>
          <a:prstGeom prst="rect">
            <a:avLst/>
          </a:prstGeom>
        </p:spPr>
      </p:pic>
    </p:spTree>
    <p:extLst>
      <p:ext uri="{BB962C8B-B14F-4D97-AF65-F5344CB8AC3E}">
        <p14:creationId xmlns:p14="http://schemas.microsoft.com/office/powerpoint/2010/main" val="23109024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1F11F9C-6804-4811-B0D1-793F7381EC3A}"/>
              </a:ext>
            </a:extLst>
          </p:cNvPr>
          <p:cNvPicPr>
            <a:picLocks noChangeAspect="1"/>
          </p:cNvPicPr>
          <p:nvPr/>
        </p:nvPicPr>
        <p:blipFill>
          <a:blip r:embed="rId2"/>
          <a:stretch>
            <a:fillRect/>
          </a:stretch>
        </p:blipFill>
        <p:spPr>
          <a:xfrm>
            <a:off x="152400" y="1143000"/>
            <a:ext cx="8839200" cy="5205250"/>
          </a:xfrm>
          <a:prstGeom prst="rect">
            <a:avLst/>
          </a:prstGeom>
        </p:spPr>
      </p:pic>
      <p:sp>
        <p:nvSpPr>
          <p:cNvPr id="3" name="Text Box 2">
            <a:extLst>
              <a:ext uri="{FF2B5EF4-FFF2-40B4-BE49-F238E27FC236}">
                <a16:creationId xmlns:a16="http://schemas.microsoft.com/office/drawing/2014/main" xmlns="" id="{3197A935-BC9E-4B8B-A855-24576CA67CBD}"/>
              </a:ext>
            </a:extLst>
          </p:cNvPr>
          <p:cNvSpPr txBox="1"/>
          <p:nvPr/>
        </p:nvSpPr>
        <p:spPr>
          <a:xfrm>
            <a:off x="-699" y="381000"/>
            <a:ext cx="4191699" cy="461665"/>
          </a:xfrm>
          <a:prstGeom prst="rect">
            <a:avLst/>
          </a:prstGeom>
          <a:noFill/>
        </p:spPr>
        <p:txBody>
          <a:bodyPr wrap="square" rtlCol="0" anchor="t">
            <a:spAutoFit/>
          </a:bodyPr>
          <a:lstStyle/>
          <a:p>
            <a:r>
              <a:rPr lang="en-US" sz="2400" dirty="0">
                <a:sym typeface="+mn-ea"/>
              </a:rPr>
              <a:t>Why Hypothesis testing</a:t>
            </a:r>
            <a:endParaRPr lang="en-US" sz="2400" dirty="0"/>
          </a:p>
        </p:txBody>
      </p:sp>
    </p:spTree>
    <p:extLst>
      <p:ext uri="{BB962C8B-B14F-4D97-AF65-F5344CB8AC3E}">
        <p14:creationId xmlns:p14="http://schemas.microsoft.com/office/powerpoint/2010/main" val="14315725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BC5F136-3C96-43C3-A57C-352A24273D6A}"/>
              </a:ext>
            </a:extLst>
          </p:cNvPr>
          <p:cNvPicPr>
            <a:picLocks noChangeAspect="1"/>
          </p:cNvPicPr>
          <p:nvPr/>
        </p:nvPicPr>
        <p:blipFill>
          <a:blip r:embed="rId2"/>
          <a:stretch>
            <a:fillRect/>
          </a:stretch>
        </p:blipFill>
        <p:spPr>
          <a:xfrm>
            <a:off x="266700" y="1047073"/>
            <a:ext cx="8610600" cy="4763853"/>
          </a:xfrm>
          <a:prstGeom prst="rect">
            <a:avLst/>
          </a:prstGeom>
        </p:spPr>
      </p:pic>
    </p:spTree>
    <p:extLst>
      <p:ext uri="{BB962C8B-B14F-4D97-AF65-F5344CB8AC3E}">
        <p14:creationId xmlns:p14="http://schemas.microsoft.com/office/powerpoint/2010/main" val="628633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6800" y="990600"/>
            <a:ext cx="6400800" cy="3733800"/>
          </a:xfrm>
          <a:prstGeom prst="rect">
            <a:avLst/>
          </a:prstGeom>
        </p:spPr>
      </p:pic>
      <p:sp>
        <p:nvSpPr>
          <p:cNvPr id="3" name="Rectangle 2"/>
          <p:cNvSpPr/>
          <p:nvPr/>
        </p:nvSpPr>
        <p:spPr>
          <a:xfrm>
            <a:off x="457200" y="4876800"/>
            <a:ext cx="8610600" cy="1200329"/>
          </a:xfrm>
          <a:prstGeom prst="rect">
            <a:avLst/>
          </a:prstGeom>
        </p:spPr>
        <p:txBody>
          <a:bodyPr wrap="square">
            <a:spAutoFit/>
          </a:bodyPr>
          <a:lstStyle/>
          <a:p>
            <a:pPr algn="just"/>
            <a:r>
              <a:rPr lang="en-US" dirty="0">
                <a:solidFill>
                  <a:srgbClr val="000000"/>
                </a:solidFill>
                <a:latin typeface="Helvetica Neue"/>
              </a:rPr>
              <a:t>These data sets are small so we can quickly view all of the data and see the differences. What happens when the data sets are enormous? How can we measure the differences in data sets that might have very similar medians and means? </a:t>
            </a:r>
            <a:endParaRPr lang="en-US" dirty="0"/>
          </a:p>
        </p:txBody>
      </p:sp>
    </p:spTree>
    <p:extLst>
      <p:ext uri="{BB962C8B-B14F-4D97-AF65-F5344CB8AC3E}">
        <p14:creationId xmlns:p14="http://schemas.microsoft.com/office/powerpoint/2010/main" val="20309602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EEFED599-1ED4-4FCE-92B4-C8D5C5042EFA}"/>
              </a:ext>
            </a:extLst>
          </p:cNvPr>
          <p:cNvPicPr>
            <a:picLocks noChangeAspect="1"/>
          </p:cNvPicPr>
          <p:nvPr/>
        </p:nvPicPr>
        <p:blipFill>
          <a:blip r:embed="rId2"/>
          <a:stretch>
            <a:fillRect/>
          </a:stretch>
        </p:blipFill>
        <p:spPr>
          <a:xfrm>
            <a:off x="304799" y="990600"/>
            <a:ext cx="8612697" cy="5151878"/>
          </a:xfrm>
          <a:prstGeom prst="rect">
            <a:avLst/>
          </a:prstGeom>
        </p:spPr>
      </p:pic>
    </p:spTree>
    <p:extLst>
      <p:ext uri="{BB962C8B-B14F-4D97-AF65-F5344CB8AC3E}">
        <p14:creationId xmlns:p14="http://schemas.microsoft.com/office/powerpoint/2010/main" val="28572960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10185" y="1029335"/>
            <a:ext cx="8724265" cy="4799965"/>
          </a:xfrm>
          <a:prstGeom prst="rect">
            <a:avLst/>
          </a:prstGeom>
          <a:noFill/>
          <a:ln>
            <a:solidFill>
              <a:schemeClr val="accent1"/>
            </a:solidFill>
          </a:ln>
        </p:spPr>
        <p:txBody>
          <a:bodyPr wrap="square" rtlCol="0" anchor="t">
            <a:spAutoFit/>
          </a:bodyPr>
          <a:lstStyle/>
          <a:p>
            <a:pPr marL="0" indent="0">
              <a:buNone/>
            </a:pPr>
            <a:r>
              <a:rPr lang="en-US" dirty="0">
                <a:sym typeface="+mn-ea"/>
              </a:rPr>
              <a:t>Hypothesis testing is a statistical way of evaluation of claim/current assumption about characteristic of data.</a:t>
            </a:r>
            <a:endParaRPr lang="en-IN" dirty="0"/>
          </a:p>
          <a:p>
            <a:pPr marL="0" indent="0">
              <a:buNone/>
            </a:pPr>
            <a:r>
              <a:rPr lang="en-US" b="1" dirty="0">
                <a:sym typeface="+mn-ea"/>
              </a:rPr>
              <a:t>Null Hypothesis (H0) :</a:t>
            </a:r>
            <a:r>
              <a:rPr lang="en-US" dirty="0">
                <a:sym typeface="+mn-ea"/>
              </a:rPr>
              <a:t> Established fact / Current assumption about data; this is what is always tested for validity</a:t>
            </a:r>
            <a:endParaRPr lang="en-US" dirty="0"/>
          </a:p>
          <a:p>
            <a:pPr marL="0" indent="0">
              <a:buNone/>
            </a:pPr>
            <a:r>
              <a:rPr lang="en-US" dirty="0">
                <a:sym typeface="+mn-ea"/>
              </a:rPr>
              <a:t>** Takes signs : ‘=’, ‘&gt;=’,’&lt;=’</a:t>
            </a:r>
            <a:endParaRPr lang="en-US" dirty="0"/>
          </a:p>
          <a:p>
            <a:pPr marL="0" indent="0">
              <a:buNone/>
            </a:pPr>
            <a:r>
              <a:rPr lang="en-US" dirty="0">
                <a:sym typeface="+mn-ea"/>
              </a:rPr>
              <a:t>Examples:</a:t>
            </a:r>
            <a:endParaRPr lang="en-IN" dirty="0"/>
          </a:p>
          <a:p>
            <a:pPr marL="342900" indent="-342900">
              <a:buFont typeface="+mj-lt"/>
              <a:buAutoNum type="arabicPeriod"/>
            </a:pPr>
            <a:r>
              <a:rPr lang="en-US" dirty="0">
                <a:sym typeface="+mn-ea"/>
              </a:rPr>
              <a:t>Life of an electric fan is greater than or equal to 3000hrs</a:t>
            </a:r>
            <a:endParaRPr lang="en-US" dirty="0"/>
          </a:p>
          <a:p>
            <a:pPr marL="342900" indent="-342900">
              <a:buFont typeface="+mj-lt"/>
              <a:buAutoNum type="arabicPeriod"/>
            </a:pPr>
            <a:r>
              <a:rPr lang="en-US" dirty="0">
                <a:sym typeface="+mn-ea"/>
              </a:rPr>
              <a:t>Average diameter of balls manufactured in bearing company is 10mm</a:t>
            </a:r>
            <a:endParaRPr lang="en-US" dirty="0"/>
          </a:p>
          <a:p>
            <a:pPr marL="342900" indent="-342900">
              <a:buFont typeface="+mj-lt"/>
              <a:buAutoNum type="arabicPeriod"/>
            </a:pPr>
            <a:r>
              <a:rPr lang="en-US" dirty="0">
                <a:sym typeface="+mn-ea"/>
              </a:rPr>
              <a:t>Average marks obtained by engineering students are less than  or equal to 60%</a:t>
            </a:r>
            <a:endParaRPr lang="en-IN" dirty="0"/>
          </a:p>
          <a:p>
            <a:endParaRPr lang="en-US" b="1" dirty="0"/>
          </a:p>
          <a:p>
            <a:pPr marL="0" indent="0">
              <a:buNone/>
            </a:pPr>
            <a:r>
              <a:rPr lang="en-US" b="1" dirty="0">
                <a:sym typeface="+mn-ea"/>
              </a:rPr>
              <a:t>Alternate Hypothesis (H1) :</a:t>
            </a:r>
            <a:r>
              <a:rPr lang="en-US" dirty="0">
                <a:sym typeface="+mn-ea"/>
              </a:rPr>
              <a:t> Research hypothesis, challenge to the null hypothesis</a:t>
            </a:r>
            <a:endParaRPr lang="en-IN" dirty="0"/>
          </a:p>
          <a:p>
            <a:pPr marL="0" indent="0">
              <a:buNone/>
            </a:pPr>
            <a:r>
              <a:rPr lang="en-US" dirty="0">
                <a:sym typeface="+mn-ea"/>
              </a:rPr>
              <a:t>** Takes signs : ‘&lt;&gt;’(not equal to), ‘&gt;’,’&lt;’</a:t>
            </a:r>
            <a:endParaRPr lang="en-IN" dirty="0"/>
          </a:p>
          <a:p>
            <a:pPr marL="0" indent="0">
              <a:buNone/>
            </a:pPr>
            <a:r>
              <a:rPr lang="en-US" dirty="0">
                <a:sym typeface="+mn-ea"/>
              </a:rPr>
              <a:t>Types of hypothesis tests based on hypothesis definition:</a:t>
            </a:r>
            <a:endParaRPr lang="en-IN" dirty="0"/>
          </a:p>
          <a:p>
            <a:r>
              <a:rPr lang="en-US" dirty="0">
                <a:sym typeface="+mn-ea"/>
              </a:rPr>
              <a:t>If H1 has sign ‘&lt;’ : Lower tailed test</a:t>
            </a:r>
            <a:endParaRPr lang="en-IN" dirty="0"/>
          </a:p>
          <a:p>
            <a:r>
              <a:rPr lang="en-US" dirty="0">
                <a:sym typeface="+mn-ea"/>
              </a:rPr>
              <a:t>If H1 has sign ‘&gt;’ : Upper tailed test</a:t>
            </a:r>
            <a:endParaRPr lang="en-IN" dirty="0"/>
          </a:p>
          <a:p>
            <a:r>
              <a:rPr lang="en-US" dirty="0">
                <a:sym typeface="+mn-ea"/>
              </a:rPr>
              <a:t>If H1 has sign ‘&lt;&gt;’: Two tailed test</a:t>
            </a:r>
            <a:endParaRPr lang="en-IN" dirty="0"/>
          </a:p>
          <a:p>
            <a:endParaRPr lang="en-US" dirty="0"/>
          </a:p>
        </p:txBody>
      </p:sp>
      <p:sp>
        <p:nvSpPr>
          <p:cNvPr id="3" name="Text Box 2"/>
          <p:cNvSpPr txBox="1"/>
          <p:nvPr/>
        </p:nvSpPr>
        <p:spPr>
          <a:xfrm>
            <a:off x="-699" y="381000"/>
            <a:ext cx="2776855" cy="460375"/>
          </a:xfrm>
          <a:prstGeom prst="rect">
            <a:avLst/>
          </a:prstGeom>
          <a:noFill/>
        </p:spPr>
        <p:txBody>
          <a:bodyPr wrap="square" rtlCol="0" anchor="t">
            <a:spAutoFit/>
          </a:bodyPr>
          <a:lstStyle/>
          <a:p>
            <a:r>
              <a:rPr lang="en-US" sz="2400" dirty="0">
                <a:sym typeface="+mn-ea"/>
              </a:rPr>
              <a:t>Hypothesis testing</a:t>
            </a:r>
            <a:endParaRPr lang="en-US" sz="24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981200" y="2054891"/>
            <a:ext cx="3755282" cy="48688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a:p>
            <a:pPr algn="ctr"/>
            <a:r>
              <a:rPr lang="en-US" dirty="0">
                <a:ln w="0"/>
                <a:solidFill>
                  <a:schemeClr val="tx1"/>
                </a:solidFill>
                <a:effectLst>
                  <a:outerShdw blurRad="38100" dist="19050" dir="2700000" algn="tl" rotWithShape="0">
                    <a:schemeClr val="dk1">
                      <a:alpha val="40000"/>
                    </a:schemeClr>
                  </a:outerShdw>
                </a:effectLst>
              </a:rPr>
              <a:t>z = (x bar – mu0) / (sigma / sqrt(n))</a:t>
            </a:r>
            <a:endParaRPr lang="en-IN" spc="50" dirty="0">
              <a:ln w="9525" cmpd="sng">
                <a:solidFill>
                  <a:schemeClr val="bg1"/>
                </a:solidFill>
                <a:prstDash val="solid"/>
              </a:ln>
              <a:solidFill>
                <a:srgbClr val="70AD47">
                  <a:tint val="1000"/>
                </a:srgbClr>
              </a:solidFill>
              <a:effectLst>
                <a:glow rad="38100">
                  <a:schemeClr val="accent1">
                    <a:alpha val="40000"/>
                  </a:schemeClr>
                </a:glow>
              </a:effectLst>
            </a:endParaRPr>
          </a:p>
          <a:p>
            <a:pPr algn="ctr"/>
            <a:endParaRPr lang="en-IN" dirty="0"/>
          </a:p>
        </p:txBody>
      </p:sp>
      <p:sp>
        <p:nvSpPr>
          <p:cNvPr id="2" name="Text Box 1"/>
          <p:cNvSpPr txBox="1"/>
          <p:nvPr/>
        </p:nvSpPr>
        <p:spPr>
          <a:xfrm>
            <a:off x="232794" y="992629"/>
            <a:ext cx="8472170" cy="2585323"/>
          </a:xfrm>
          <a:prstGeom prst="rect">
            <a:avLst/>
          </a:prstGeom>
          <a:noFill/>
          <a:ln>
            <a:solidFill>
              <a:schemeClr val="accent1"/>
            </a:solidFill>
          </a:ln>
        </p:spPr>
        <p:txBody>
          <a:bodyPr wrap="square" rtlCol="0" anchor="t">
            <a:spAutoFit/>
          </a:bodyPr>
          <a:lstStyle/>
          <a:p>
            <a:r>
              <a:rPr lang="en-US" dirty="0">
                <a:sym typeface="+mn-ea"/>
              </a:rPr>
              <a:t>z - value: Used when population standard deviation is known and sample size is greater than 30, data is normally distributed. </a:t>
            </a:r>
            <a:endParaRPr lang="en-GB" dirty="0"/>
          </a:p>
          <a:p>
            <a:endParaRPr lang="en-GB" dirty="0"/>
          </a:p>
          <a:p>
            <a:endParaRPr lang="en-IN" dirty="0"/>
          </a:p>
          <a:p>
            <a:pPr marL="0" indent="0">
              <a:buNone/>
            </a:pPr>
            <a:r>
              <a:rPr lang="en-US" dirty="0">
                <a:sym typeface="+mn-ea"/>
              </a:rPr>
              <a:t>                                             </a:t>
            </a:r>
            <a:endParaRPr lang="en-IN" dirty="0"/>
          </a:p>
          <a:p>
            <a:endParaRPr lang="en-US" dirty="0">
              <a:sym typeface="+mn-ea"/>
            </a:endParaRPr>
          </a:p>
          <a:p>
            <a:r>
              <a:rPr lang="en-US" dirty="0">
                <a:sym typeface="+mn-ea"/>
              </a:rPr>
              <a:t>t - value: Used when population standard deviation is not known and sample size is less than 30. Used for </a:t>
            </a:r>
            <a:r>
              <a:rPr lang="en-US" dirty="0"/>
              <a:t>Comparing the means of two populations.</a:t>
            </a:r>
            <a:endParaRPr lang="en-IN" dirty="0"/>
          </a:p>
          <a:p>
            <a:pPr marL="0" indent="0">
              <a:buNone/>
            </a:pPr>
            <a:endParaRPr lang="en-US" dirty="0"/>
          </a:p>
        </p:txBody>
      </p:sp>
      <p:sp>
        <p:nvSpPr>
          <p:cNvPr id="3" name="Text Box 2"/>
          <p:cNvSpPr txBox="1"/>
          <p:nvPr/>
        </p:nvSpPr>
        <p:spPr>
          <a:xfrm>
            <a:off x="0" y="285750"/>
            <a:ext cx="3110865" cy="460375"/>
          </a:xfrm>
          <a:prstGeom prst="rect">
            <a:avLst/>
          </a:prstGeom>
          <a:noFill/>
        </p:spPr>
        <p:txBody>
          <a:bodyPr wrap="square" rtlCol="0" anchor="t">
            <a:spAutoFit/>
          </a:bodyPr>
          <a:lstStyle/>
          <a:p>
            <a:r>
              <a:rPr lang="en-US" sz="2400" b="1" dirty="0">
                <a:sym typeface="+mn-ea"/>
              </a:rPr>
              <a:t>Choosing Test Static</a:t>
            </a:r>
            <a:endParaRPr lang="en-US" sz="2400" b="1" dirty="0"/>
          </a:p>
        </p:txBody>
      </p:sp>
      <p:pic>
        <p:nvPicPr>
          <p:cNvPr id="5" name="Picture 4"/>
          <p:cNvPicPr>
            <a:picLocks noChangeAspect="1"/>
          </p:cNvPicPr>
          <p:nvPr/>
        </p:nvPicPr>
        <p:blipFill>
          <a:blip r:embed="rId2"/>
          <a:stretch>
            <a:fillRect/>
          </a:stretch>
        </p:blipFill>
        <p:spPr>
          <a:xfrm>
            <a:off x="228600" y="3962400"/>
            <a:ext cx="3352800" cy="2192683"/>
          </a:xfrm>
          <a:prstGeom prst="rect">
            <a:avLst/>
          </a:prstGeom>
        </p:spPr>
      </p:pic>
      <p:pic>
        <p:nvPicPr>
          <p:cNvPr id="1026" name="Picture 2" descr="standardized test statistic">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1059" y="4686482"/>
            <a:ext cx="1455640" cy="105046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505200" y="4030193"/>
            <a:ext cx="2903424" cy="369332"/>
          </a:xfrm>
          <a:prstGeom prst="rect">
            <a:avLst/>
          </a:prstGeom>
        </p:spPr>
        <p:txBody>
          <a:bodyPr wrap="none">
            <a:spAutoFit/>
          </a:bodyPr>
          <a:lstStyle/>
          <a:p>
            <a:pPr lvl="0" eaLnBrk="0" fontAlgn="base" hangingPunct="0">
              <a:spcBef>
                <a:spcPct val="0"/>
              </a:spcBef>
              <a:spcAft>
                <a:spcPct val="0"/>
              </a:spcAft>
            </a:pPr>
            <a:r>
              <a:rPr lang="en-US" altLang="en-US" dirty="0">
                <a:solidFill>
                  <a:srgbClr val="555555"/>
                </a:solidFill>
                <a:latin typeface="Arial" panose="020B0604020202020204" pitchFamily="34" charset="0"/>
                <a:ea typeface="Philosopher"/>
              </a:rPr>
              <a:t>T-score (single population)</a:t>
            </a:r>
          </a:p>
        </p:txBody>
      </p:sp>
      <p:sp>
        <p:nvSpPr>
          <p:cNvPr id="9" name="Rectangle 8"/>
          <p:cNvSpPr/>
          <p:nvPr/>
        </p:nvSpPr>
        <p:spPr>
          <a:xfrm>
            <a:off x="6438685" y="4030193"/>
            <a:ext cx="2779927" cy="369332"/>
          </a:xfrm>
          <a:prstGeom prst="rect">
            <a:avLst/>
          </a:prstGeom>
        </p:spPr>
        <p:txBody>
          <a:bodyPr wrap="square">
            <a:spAutoFit/>
          </a:bodyPr>
          <a:lstStyle/>
          <a:p>
            <a:pPr fontAlgn="base"/>
            <a:r>
              <a:rPr lang="en-US" dirty="0">
                <a:solidFill>
                  <a:srgbClr val="555555"/>
                </a:solidFill>
                <a:latin typeface="Philosopher"/>
              </a:rPr>
              <a:t>T-score (two populations)</a:t>
            </a:r>
            <a:endParaRPr lang="en-US" b="0" i="0" dirty="0">
              <a:solidFill>
                <a:srgbClr val="555555"/>
              </a:solidFill>
              <a:effectLst/>
              <a:latin typeface="Philosopher"/>
            </a:endParaRPr>
          </a:p>
        </p:txBody>
      </p:sp>
      <p:pic>
        <p:nvPicPr>
          <p:cNvPr id="1028" name="Picture 4" descr="http://www.statisticshowto.com/wp-content/uploads/2013/11/t-score-two-population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4842139"/>
            <a:ext cx="1860550" cy="9827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81200" y="3581400"/>
            <a:ext cx="5343525" cy="2981325"/>
          </a:xfrm>
          <a:prstGeom prst="rect">
            <a:avLst/>
          </a:prstGeom>
        </p:spPr>
      </p:pic>
      <p:pic>
        <p:nvPicPr>
          <p:cNvPr id="3" name="Picture 2"/>
          <p:cNvPicPr>
            <a:picLocks noChangeAspect="1"/>
          </p:cNvPicPr>
          <p:nvPr/>
        </p:nvPicPr>
        <p:blipFill>
          <a:blip r:embed="rId3"/>
          <a:stretch>
            <a:fillRect/>
          </a:stretch>
        </p:blipFill>
        <p:spPr>
          <a:xfrm>
            <a:off x="304803" y="1239711"/>
            <a:ext cx="2666999" cy="1910370"/>
          </a:xfrm>
          <a:prstGeom prst="rect">
            <a:avLst/>
          </a:prstGeom>
        </p:spPr>
      </p:pic>
      <p:pic>
        <p:nvPicPr>
          <p:cNvPr id="4" name="Picture 3"/>
          <p:cNvPicPr>
            <a:picLocks noChangeAspect="1"/>
          </p:cNvPicPr>
          <p:nvPr/>
        </p:nvPicPr>
        <p:blipFill>
          <a:blip r:embed="rId4"/>
          <a:stretch>
            <a:fillRect/>
          </a:stretch>
        </p:blipFill>
        <p:spPr>
          <a:xfrm>
            <a:off x="3276601" y="1239711"/>
            <a:ext cx="2590800" cy="1864459"/>
          </a:xfrm>
          <a:prstGeom prst="rect">
            <a:avLst/>
          </a:prstGeom>
        </p:spPr>
      </p:pic>
      <p:pic>
        <p:nvPicPr>
          <p:cNvPr id="5" name="Picture 4"/>
          <p:cNvPicPr>
            <a:picLocks noChangeAspect="1"/>
          </p:cNvPicPr>
          <p:nvPr/>
        </p:nvPicPr>
        <p:blipFill>
          <a:blip r:embed="rId5"/>
          <a:stretch>
            <a:fillRect/>
          </a:stretch>
        </p:blipFill>
        <p:spPr>
          <a:xfrm>
            <a:off x="6172200" y="1275840"/>
            <a:ext cx="2540531" cy="1845263"/>
          </a:xfrm>
          <a:prstGeom prst="rect">
            <a:avLst/>
          </a:prstGeom>
        </p:spPr>
      </p:pic>
    </p:spTree>
    <p:extLst>
      <p:ext uri="{BB962C8B-B14F-4D97-AF65-F5344CB8AC3E}">
        <p14:creationId xmlns:p14="http://schemas.microsoft.com/office/powerpoint/2010/main" val="42728276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01157" y="1188002"/>
          <a:ext cx="5248893" cy="1318164"/>
        </p:xfrm>
        <a:graphic>
          <a:graphicData uri="http://schemas.openxmlformats.org/drawingml/2006/table">
            <a:tbl>
              <a:tblPr firstRow="1" firstCol="1" bandRow="1">
                <a:tableStyleId>{5C22544A-7EE6-4342-B048-85BDC9FD1C3A}</a:tableStyleId>
              </a:tblPr>
              <a:tblGrid>
                <a:gridCol w="869986">
                  <a:extLst>
                    <a:ext uri="{9D8B030D-6E8A-4147-A177-3AD203B41FA5}">
                      <a16:colId xmlns:a16="http://schemas.microsoft.com/office/drawing/2014/main" xmlns="" val="20000"/>
                    </a:ext>
                  </a:extLst>
                </a:gridCol>
                <a:gridCol w="885258">
                  <a:extLst>
                    <a:ext uri="{9D8B030D-6E8A-4147-A177-3AD203B41FA5}">
                      <a16:colId xmlns:a16="http://schemas.microsoft.com/office/drawing/2014/main" xmlns="" val="20001"/>
                    </a:ext>
                  </a:extLst>
                </a:gridCol>
                <a:gridCol w="1449770">
                  <a:extLst>
                    <a:ext uri="{9D8B030D-6E8A-4147-A177-3AD203B41FA5}">
                      <a16:colId xmlns:a16="http://schemas.microsoft.com/office/drawing/2014/main" xmlns="" val="20002"/>
                    </a:ext>
                  </a:extLst>
                </a:gridCol>
                <a:gridCol w="1013556">
                  <a:extLst>
                    <a:ext uri="{9D8B030D-6E8A-4147-A177-3AD203B41FA5}">
                      <a16:colId xmlns:a16="http://schemas.microsoft.com/office/drawing/2014/main" xmlns="" val="20003"/>
                    </a:ext>
                  </a:extLst>
                </a:gridCol>
                <a:gridCol w="1030323">
                  <a:extLst>
                    <a:ext uri="{9D8B030D-6E8A-4147-A177-3AD203B41FA5}">
                      <a16:colId xmlns:a16="http://schemas.microsoft.com/office/drawing/2014/main" xmlns="" val="20004"/>
                    </a:ext>
                  </a:extLst>
                </a:gridCol>
              </a:tblGrid>
              <a:tr h="549044">
                <a:tc>
                  <a:txBody>
                    <a:bodyPr/>
                    <a:lstStyle/>
                    <a:p>
                      <a:pPr marL="0" marR="0" algn="ctr">
                        <a:lnSpc>
                          <a:spcPct val="107000"/>
                        </a:lnSpc>
                        <a:spcBef>
                          <a:spcPts val="0"/>
                        </a:spcBef>
                        <a:spcAft>
                          <a:spcPts val="0"/>
                        </a:spcAft>
                      </a:pPr>
                      <a:r>
                        <a:rPr lang="en-US" sz="1100" dirty="0">
                          <a:effectLst/>
                        </a:rPr>
                        <a:t>LoC </a:t>
                      </a:r>
                    </a:p>
                    <a:p>
                      <a:pPr marL="0" marR="0" algn="ctr">
                        <a:lnSpc>
                          <a:spcPct val="107000"/>
                        </a:lnSpc>
                        <a:spcBef>
                          <a:spcPts val="0"/>
                        </a:spcBef>
                        <a:spcAft>
                          <a:spcPts val="0"/>
                        </a:spcAft>
                      </a:pPr>
                      <a:r>
                        <a:rPr lang="en-US" sz="1100" dirty="0">
                          <a:effectLst/>
                        </a:rPr>
                        <a:t>( C )</a:t>
                      </a:r>
                      <a:endParaRPr lang="en-IN" sz="1100" dirty="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LoS (Alpha)</a:t>
                      </a:r>
                      <a:endParaRPr lang="en-IN" sz="110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Critical value</a:t>
                      </a:r>
                      <a:endParaRPr lang="en-IN" sz="1100" dirty="0">
                        <a:effectLst/>
                      </a:endParaRPr>
                    </a:p>
                    <a:p>
                      <a:pPr marL="0" marR="0" algn="ctr">
                        <a:lnSpc>
                          <a:spcPct val="107000"/>
                        </a:lnSpc>
                        <a:spcBef>
                          <a:spcPts val="0"/>
                        </a:spcBef>
                        <a:spcAft>
                          <a:spcPts val="0"/>
                        </a:spcAft>
                      </a:pPr>
                      <a:r>
                        <a:rPr lang="en-US" sz="1100" dirty="0">
                          <a:effectLst/>
                        </a:rPr>
                        <a:t>one tailed (Alpha/2)</a:t>
                      </a:r>
                      <a:endParaRPr lang="en-IN" sz="1100" dirty="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LoS (Alpha/2)</a:t>
                      </a:r>
                      <a:endParaRPr lang="en-IN" sz="110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Critical value</a:t>
                      </a:r>
                      <a:endParaRPr lang="en-IN" sz="1100" dirty="0">
                        <a:effectLst/>
                      </a:endParaRPr>
                    </a:p>
                    <a:p>
                      <a:pPr marL="0" marR="0" algn="ctr">
                        <a:lnSpc>
                          <a:spcPct val="107000"/>
                        </a:lnSpc>
                        <a:spcBef>
                          <a:spcPts val="0"/>
                        </a:spcBef>
                        <a:spcAft>
                          <a:spcPts val="0"/>
                        </a:spcAft>
                      </a:pPr>
                      <a:r>
                        <a:rPr lang="en-US" sz="1100" dirty="0">
                          <a:effectLst/>
                        </a:rPr>
                        <a:t>Two tailed</a:t>
                      </a:r>
                      <a:endParaRPr lang="en-IN" sz="1100" dirty="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0"/>
                  </a:ext>
                </a:extLst>
              </a:tr>
              <a:tr h="192280">
                <a:tc>
                  <a:txBody>
                    <a:bodyPr/>
                    <a:lstStyle/>
                    <a:p>
                      <a:pPr marL="0" marR="0" algn="ctr">
                        <a:lnSpc>
                          <a:spcPct val="107000"/>
                        </a:lnSpc>
                        <a:spcBef>
                          <a:spcPts val="0"/>
                        </a:spcBef>
                        <a:spcAft>
                          <a:spcPts val="0"/>
                        </a:spcAft>
                      </a:pPr>
                      <a:r>
                        <a:rPr lang="en-US" sz="1100" dirty="0">
                          <a:effectLst/>
                        </a:rPr>
                        <a:t>0.9</a:t>
                      </a:r>
                      <a:endParaRPr lang="en-IN" sz="1100" dirty="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0.1</a:t>
                      </a:r>
                      <a:endParaRPr lang="en-IN" sz="110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+/-1.28</a:t>
                      </a:r>
                      <a:endParaRPr lang="en-IN" sz="110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0.05</a:t>
                      </a:r>
                      <a:endParaRPr lang="en-IN" sz="110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+/-1.645</a:t>
                      </a:r>
                      <a:endParaRPr lang="en-IN" sz="110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1"/>
                  </a:ext>
                </a:extLst>
              </a:tr>
              <a:tr h="192280">
                <a:tc>
                  <a:txBody>
                    <a:bodyPr/>
                    <a:lstStyle/>
                    <a:p>
                      <a:pPr marL="0" marR="0" algn="ctr">
                        <a:lnSpc>
                          <a:spcPct val="107000"/>
                        </a:lnSpc>
                        <a:spcBef>
                          <a:spcPts val="0"/>
                        </a:spcBef>
                        <a:spcAft>
                          <a:spcPts val="0"/>
                        </a:spcAft>
                      </a:pPr>
                      <a:r>
                        <a:rPr lang="en-US" sz="1100" dirty="0">
                          <a:effectLst/>
                        </a:rPr>
                        <a:t>0.95</a:t>
                      </a:r>
                      <a:endParaRPr lang="en-IN" sz="1100" dirty="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0.05</a:t>
                      </a:r>
                      <a:endParaRPr lang="en-IN" sz="110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+/-1.645</a:t>
                      </a:r>
                      <a:endParaRPr lang="en-IN" sz="110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0.025</a:t>
                      </a:r>
                      <a:endParaRPr lang="en-IN" sz="110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+/-1.96</a:t>
                      </a:r>
                      <a:endParaRPr lang="en-IN" sz="110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192280">
                <a:tc>
                  <a:txBody>
                    <a:bodyPr/>
                    <a:lstStyle/>
                    <a:p>
                      <a:pPr marL="0" marR="0" algn="ctr">
                        <a:lnSpc>
                          <a:spcPct val="107000"/>
                        </a:lnSpc>
                        <a:spcBef>
                          <a:spcPts val="0"/>
                        </a:spcBef>
                        <a:spcAft>
                          <a:spcPts val="0"/>
                        </a:spcAft>
                      </a:pPr>
                      <a:r>
                        <a:rPr lang="en-US" sz="1100" dirty="0">
                          <a:effectLst/>
                        </a:rPr>
                        <a:t>0.98</a:t>
                      </a:r>
                      <a:endParaRPr lang="en-IN" sz="1100" dirty="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0.02</a:t>
                      </a:r>
                      <a:endParaRPr lang="en-IN" sz="110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+/-2.05</a:t>
                      </a:r>
                      <a:endParaRPr lang="en-IN" sz="110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0.01</a:t>
                      </a:r>
                      <a:endParaRPr lang="en-IN" sz="110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+/-2.33</a:t>
                      </a:r>
                      <a:endParaRPr lang="en-IN" sz="110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3"/>
                  </a:ext>
                </a:extLst>
              </a:tr>
              <a:tr h="192280">
                <a:tc>
                  <a:txBody>
                    <a:bodyPr/>
                    <a:lstStyle/>
                    <a:p>
                      <a:pPr marL="0" marR="0" algn="ctr">
                        <a:lnSpc>
                          <a:spcPct val="107000"/>
                        </a:lnSpc>
                        <a:spcBef>
                          <a:spcPts val="0"/>
                        </a:spcBef>
                        <a:spcAft>
                          <a:spcPts val="0"/>
                        </a:spcAft>
                      </a:pPr>
                      <a:r>
                        <a:rPr lang="en-US" sz="1100" dirty="0">
                          <a:effectLst/>
                        </a:rPr>
                        <a:t>0.99</a:t>
                      </a:r>
                      <a:endParaRPr lang="en-IN" sz="1100" dirty="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0.01</a:t>
                      </a:r>
                      <a:endParaRPr lang="en-IN" sz="1100" dirty="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+/-2.33</a:t>
                      </a:r>
                      <a:endParaRPr lang="en-IN" sz="1100" dirty="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effectLst/>
                        </a:rPr>
                        <a:t>0.005</a:t>
                      </a:r>
                      <a:endParaRPr lang="en-IN" sz="110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effectLst/>
                        </a:rPr>
                        <a:t>+/-2.575</a:t>
                      </a:r>
                      <a:endParaRPr lang="en-IN" sz="1100" dirty="0">
                        <a:effectLst/>
                        <a:latin typeface="Calibri" panose="020F0502020204030204" charset="0"/>
                        <a:ea typeface="Calibri" panose="020F0502020204030204" charset="0"/>
                        <a:cs typeface="Times New Roman" panose="02020603050405020304" pitchFamily="18" charset="0"/>
                      </a:endParaRPr>
                    </a:p>
                  </a:txBody>
                  <a:tcPr marL="68580" marR="68580" marT="0" marB="0" anchor="b"/>
                </a:tc>
                <a:extLst>
                  <a:ext uri="{0D108BD9-81ED-4DB2-BD59-A6C34878D82A}">
                    <a16:rowId xmlns:a16="http://schemas.microsoft.com/office/drawing/2014/main" xmlns="" val="10004"/>
                  </a:ext>
                </a:extLst>
              </a:tr>
            </a:tbl>
          </a:graphicData>
        </a:graphic>
      </p:graphicFrame>
      <p:pic>
        <p:nvPicPr>
          <p:cNvPr id="5" name="Picture 4"/>
          <p:cNvPicPr/>
          <p:nvPr/>
        </p:nvPicPr>
        <p:blipFill rotWithShape="1">
          <a:blip r:embed="rId2"/>
          <a:srcRect l="50320" t="57298" r="20834" b="14766"/>
          <a:stretch>
            <a:fillRect/>
          </a:stretch>
        </p:blipFill>
        <p:spPr bwMode="auto">
          <a:xfrm>
            <a:off x="300729" y="3899282"/>
            <a:ext cx="3993471" cy="1916504"/>
          </a:xfrm>
          <a:prstGeom prst="rect">
            <a:avLst/>
          </a:prstGeom>
          <a:ln>
            <a:noFill/>
          </a:ln>
        </p:spPr>
      </p:pic>
      <p:sp>
        <p:nvSpPr>
          <p:cNvPr id="7" name="Rounded Rectangle 6"/>
          <p:cNvSpPr/>
          <p:nvPr/>
        </p:nvSpPr>
        <p:spPr>
          <a:xfrm>
            <a:off x="520661" y="2930938"/>
            <a:ext cx="1816924" cy="48688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a:p>
            <a:pPr algn="ctr"/>
            <a:r>
              <a:rPr lang="en-US" dirty="0" err="1">
                <a:ln w="0"/>
                <a:solidFill>
                  <a:schemeClr val="tx1"/>
                </a:solidFill>
                <a:effectLst>
                  <a:outerShdw blurRad="38100" dist="19050" dir="2700000" algn="tl" rotWithShape="0">
                    <a:schemeClr val="dk1">
                      <a:alpha val="40000"/>
                    </a:schemeClr>
                  </a:outerShdw>
                </a:effectLst>
              </a:rPr>
              <a:t>LoS</a:t>
            </a:r>
            <a:r>
              <a:rPr lang="en-US" dirty="0">
                <a:ln w="0"/>
                <a:solidFill>
                  <a:schemeClr val="tx1"/>
                </a:solidFill>
                <a:effectLst>
                  <a:outerShdw blurRad="38100" dist="19050" dir="2700000" algn="tl" rotWithShape="0">
                    <a:schemeClr val="dk1">
                      <a:alpha val="40000"/>
                    </a:schemeClr>
                  </a:outerShdw>
                </a:effectLst>
              </a:rPr>
              <a:t> = 1-LoC</a:t>
            </a:r>
            <a:endParaRPr lang="en-IN" spc="50" dirty="0">
              <a:ln w="9525" cmpd="sng">
                <a:solidFill>
                  <a:schemeClr val="bg1"/>
                </a:solidFill>
                <a:prstDash val="solid"/>
              </a:ln>
              <a:solidFill>
                <a:srgbClr val="70AD47">
                  <a:tint val="1000"/>
                </a:srgbClr>
              </a:solidFill>
              <a:effectLst>
                <a:glow rad="38100">
                  <a:schemeClr val="accent1">
                    <a:alpha val="40000"/>
                  </a:schemeClr>
                </a:glow>
              </a:effectLst>
            </a:endParaRPr>
          </a:p>
          <a:p>
            <a:pPr algn="ctr"/>
            <a:endParaRPr lang="en-IN" dirty="0"/>
          </a:p>
        </p:txBody>
      </p:sp>
      <p:sp>
        <p:nvSpPr>
          <p:cNvPr id="2" name="Text Box 1"/>
          <p:cNvSpPr txBox="1"/>
          <p:nvPr/>
        </p:nvSpPr>
        <p:spPr>
          <a:xfrm>
            <a:off x="4294505" y="2797810"/>
            <a:ext cx="4728210" cy="2861310"/>
          </a:xfrm>
          <a:prstGeom prst="rect">
            <a:avLst/>
          </a:prstGeom>
          <a:noFill/>
          <a:ln>
            <a:solidFill>
              <a:schemeClr val="accent1"/>
            </a:solidFill>
          </a:ln>
        </p:spPr>
        <p:txBody>
          <a:bodyPr wrap="square" rtlCol="0" anchor="t">
            <a:spAutoFit/>
          </a:bodyPr>
          <a:lstStyle/>
          <a:p>
            <a:pPr marL="0" indent="0">
              <a:buNone/>
            </a:pPr>
            <a:r>
              <a:rPr lang="en-US" b="1" dirty="0">
                <a:sym typeface="+mn-ea"/>
              </a:rPr>
              <a:t>Level of confidence (LoC) :</a:t>
            </a:r>
            <a:r>
              <a:rPr lang="en-US" dirty="0">
                <a:sym typeface="+mn-ea"/>
              </a:rPr>
              <a:t> How sure/certain are you about the results. Typical values 99%, </a:t>
            </a:r>
            <a:r>
              <a:rPr lang="en-US" b="1" dirty="0">
                <a:sym typeface="+mn-ea"/>
              </a:rPr>
              <a:t>95%</a:t>
            </a:r>
            <a:r>
              <a:rPr lang="en-US" dirty="0">
                <a:sym typeface="+mn-ea"/>
              </a:rPr>
              <a:t>, 90%.</a:t>
            </a:r>
            <a:endParaRPr lang="en-US" dirty="0"/>
          </a:p>
          <a:p>
            <a:r>
              <a:rPr lang="en-US" dirty="0">
                <a:sym typeface="+mn-ea"/>
              </a:rPr>
              <a:t>Helps in identification of critical values/range of values in hypothesis testing</a:t>
            </a:r>
            <a:endParaRPr lang="en-IN" dirty="0"/>
          </a:p>
          <a:p>
            <a:r>
              <a:rPr lang="en-US" dirty="0">
                <a:sym typeface="+mn-ea"/>
              </a:rPr>
              <a:t>It means that ‘we can be LoC% sure that range of values contain true mean of the population’.</a:t>
            </a:r>
            <a:endParaRPr lang="en-US" dirty="0"/>
          </a:p>
          <a:p>
            <a:pPr marL="0" indent="0">
              <a:buNone/>
            </a:pPr>
            <a:r>
              <a:rPr lang="en-US" b="1" dirty="0">
                <a:sym typeface="+mn-ea"/>
              </a:rPr>
              <a:t>Level of Significance (</a:t>
            </a:r>
            <a:r>
              <a:rPr lang="en-US" b="1" dirty="0" err="1">
                <a:sym typeface="+mn-ea"/>
              </a:rPr>
              <a:t>LoS</a:t>
            </a:r>
            <a:r>
              <a:rPr lang="en-US" b="1" dirty="0">
                <a:sym typeface="+mn-ea"/>
              </a:rPr>
              <a:t>):</a:t>
            </a:r>
            <a:r>
              <a:rPr lang="en-US" dirty="0">
                <a:sym typeface="+mn-ea"/>
              </a:rPr>
              <a:t> Error that we are ready to accept while performing a hypothesis test.</a:t>
            </a:r>
            <a:endParaRPr lang="en-US" dirty="0"/>
          </a:p>
        </p:txBody>
      </p:sp>
      <p:sp>
        <p:nvSpPr>
          <p:cNvPr id="3" name="Text Box 2"/>
          <p:cNvSpPr txBox="1"/>
          <p:nvPr/>
        </p:nvSpPr>
        <p:spPr>
          <a:xfrm>
            <a:off x="520700" y="271780"/>
            <a:ext cx="4441825" cy="521970"/>
          </a:xfrm>
          <a:prstGeom prst="rect">
            <a:avLst/>
          </a:prstGeom>
          <a:noFill/>
        </p:spPr>
        <p:txBody>
          <a:bodyPr wrap="square" rtlCol="0" anchor="t">
            <a:spAutoFit/>
          </a:bodyPr>
          <a:lstStyle/>
          <a:p>
            <a:r>
              <a:rPr lang="en-US" sz="2800" dirty="0">
                <a:sym typeface="+mn-ea"/>
              </a:rPr>
              <a:t>Statistical significance levels</a:t>
            </a:r>
            <a:endParaRPr lang="en-US" sz="28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Hypothesis Testing – Example</a:t>
            </a:r>
          </a:p>
        </p:txBody>
      </p:sp>
      <p:pic>
        <p:nvPicPr>
          <p:cNvPr id="4" name="Content Placeholder 3"/>
          <p:cNvPicPr>
            <a:picLocks noGrp="1" noChangeAspect="1"/>
          </p:cNvPicPr>
          <p:nvPr>
            <p:ph idx="1"/>
          </p:nvPr>
        </p:nvPicPr>
        <p:blipFill rotWithShape="1">
          <a:blip r:embed="rId2"/>
          <a:srcRect l="3357" t="29617" r="21434" b="13480"/>
          <a:stretch>
            <a:fillRect/>
          </a:stretch>
        </p:blipFill>
        <p:spPr>
          <a:xfrm>
            <a:off x="546735" y="1362075"/>
            <a:ext cx="8049895" cy="4203700"/>
          </a:xfrm>
          <a:prstGeom prst="rect">
            <a:avLst/>
          </a:prstGeom>
          <a:ln>
            <a:solidFill>
              <a:schemeClr val="accent1"/>
            </a:solid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Hypothesis Testing – Example, </a:t>
            </a:r>
            <a:r>
              <a:rPr lang="en-US" sz="2400" dirty="0" err="1"/>
              <a:t>contd</a:t>
            </a:r>
            <a:endParaRPr lang="en-US" sz="2400" dirty="0"/>
          </a:p>
        </p:txBody>
      </p:sp>
      <p:pic>
        <p:nvPicPr>
          <p:cNvPr id="4" name="Content Placeholder 3"/>
          <p:cNvPicPr>
            <a:picLocks noGrp="1" noChangeAspect="1"/>
          </p:cNvPicPr>
          <p:nvPr>
            <p:ph idx="1"/>
          </p:nvPr>
        </p:nvPicPr>
        <p:blipFill rotWithShape="1">
          <a:blip r:embed="rId2"/>
          <a:srcRect l="3148" t="29245" r="21224" b="15904"/>
          <a:stretch>
            <a:fillRect/>
          </a:stretch>
        </p:blipFill>
        <p:spPr>
          <a:xfrm>
            <a:off x="546735" y="1165860"/>
            <a:ext cx="8049895" cy="4526280"/>
          </a:xfrm>
          <a:prstGeom prst="rect">
            <a:avLst/>
          </a:prstGeom>
          <a:ln>
            <a:solidFill>
              <a:schemeClr val="accent1"/>
            </a:solid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066800"/>
            <a:ext cx="8839200" cy="5078313"/>
          </a:xfrm>
          <a:prstGeom prst="rect">
            <a:avLst/>
          </a:prstGeom>
        </p:spPr>
        <p:txBody>
          <a:bodyPr wrap="square">
            <a:spAutoFit/>
          </a:bodyPr>
          <a:lstStyle/>
          <a:p>
            <a:pPr fontAlgn="base"/>
            <a:r>
              <a:rPr lang="en-US" dirty="0"/>
              <a:t>The mean life of a particular battery is 75 hours. A sample of 9 light bulbs is chosen and found to have a standard deviation of 10 hours and a mean of 80 hours. Find the standardized test statistic.</a:t>
            </a:r>
          </a:p>
          <a:p>
            <a:pPr fontAlgn="base"/>
            <a:endParaRPr lang="en-US" dirty="0"/>
          </a:p>
          <a:p>
            <a:pPr fontAlgn="base"/>
            <a:r>
              <a:rPr lang="en-US" dirty="0"/>
              <a:t>The population standard deviation isn’t known, so I’m going to use the t-score formula.</a:t>
            </a:r>
          </a:p>
          <a:p>
            <a:pPr fontAlgn="base"/>
            <a:endParaRPr lang="en-US" dirty="0"/>
          </a:p>
          <a:p>
            <a:pPr fontAlgn="base"/>
            <a:r>
              <a:rPr lang="en-US" dirty="0"/>
              <a:t>Step 1: Plug the information into the formula and solve:</a:t>
            </a:r>
          </a:p>
          <a:p>
            <a:pPr fontAlgn="base"/>
            <a:r>
              <a:rPr lang="en-US" dirty="0"/>
              <a:t/>
            </a:r>
            <a:br>
              <a:rPr lang="en-US" dirty="0"/>
            </a:br>
            <a:r>
              <a:rPr lang="en-US" dirty="0"/>
              <a:t>x̄ = sample mean = 80</a:t>
            </a:r>
            <a:br>
              <a:rPr lang="en-US" dirty="0"/>
            </a:br>
            <a:r>
              <a:rPr lang="en-US" dirty="0"/>
              <a:t>μ0 = population mean = 75</a:t>
            </a:r>
            <a:br>
              <a:rPr lang="en-US" dirty="0"/>
            </a:br>
            <a:r>
              <a:rPr lang="en-US" dirty="0"/>
              <a:t>s = sample standard deviation = 10</a:t>
            </a:r>
            <a:br>
              <a:rPr lang="en-US" dirty="0"/>
            </a:br>
            <a:r>
              <a:rPr lang="en-US" dirty="0"/>
              <a:t>n = sample size = 9</a:t>
            </a:r>
          </a:p>
          <a:p>
            <a:pPr fontAlgn="base"/>
            <a:r>
              <a:rPr lang="en-US" dirty="0"/>
              <a:t>t = 80-75 / (10/√9) = 1.5.</a:t>
            </a:r>
          </a:p>
          <a:p>
            <a:pPr fontAlgn="base"/>
            <a:endParaRPr lang="en-US" dirty="0"/>
          </a:p>
          <a:p>
            <a:pPr fontAlgn="base"/>
            <a:r>
              <a:rPr lang="en-US" dirty="0"/>
              <a:t>This means that the standardized test statistic (in this case, the t-score) is 1.5. Critical value for 0.5 statistic level is 1.64. t static value 1.5 is less than the critical value.</a:t>
            </a:r>
          </a:p>
          <a:p>
            <a:pPr fontAlgn="base"/>
            <a:endParaRPr lang="en-GB" dirty="0"/>
          </a:p>
          <a:p>
            <a:pPr fontAlgn="base"/>
            <a:r>
              <a:rPr lang="en-GB" dirty="0"/>
              <a:t>I</a:t>
            </a:r>
            <a:r>
              <a:rPr lang="en-US" dirty="0"/>
              <a:t>t means we are failed to accept the null hypothesis. Claim is true.</a:t>
            </a:r>
          </a:p>
        </p:txBody>
      </p:sp>
      <p:sp>
        <p:nvSpPr>
          <p:cNvPr id="3" name="Rectangle 2"/>
          <p:cNvSpPr/>
          <p:nvPr/>
        </p:nvSpPr>
        <p:spPr>
          <a:xfrm>
            <a:off x="0" y="304800"/>
            <a:ext cx="6858000" cy="369332"/>
          </a:xfrm>
          <a:prstGeom prst="rect">
            <a:avLst/>
          </a:prstGeom>
        </p:spPr>
        <p:txBody>
          <a:bodyPr wrap="square">
            <a:spAutoFit/>
          </a:bodyPr>
          <a:lstStyle/>
          <a:p>
            <a:pPr fontAlgn="base"/>
            <a:r>
              <a:rPr lang="en-US" b="1" dirty="0">
                <a:solidFill>
                  <a:srgbClr val="555555"/>
                </a:solidFill>
                <a:latin typeface="Philosopher"/>
              </a:rPr>
              <a:t>Calculating a Standardized Test Statistic: Sample Problem</a:t>
            </a:r>
          </a:p>
        </p:txBody>
      </p:sp>
    </p:spTree>
    <p:extLst>
      <p:ext uri="{BB962C8B-B14F-4D97-AF65-F5344CB8AC3E}">
        <p14:creationId xmlns:p14="http://schemas.microsoft.com/office/powerpoint/2010/main" val="30588335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0" y="1066800"/>
            <a:ext cx="6934200" cy="2714625"/>
          </a:xfrm>
          <a:prstGeom prst="rect">
            <a:avLst/>
          </a:prstGeom>
        </p:spPr>
      </p:pic>
      <p:pic>
        <p:nvPicPr>
          <p:cNvPr id="3" name="Picture 2"/>
          <p:cNvPicPr>
            <a:picLocks noChangeAspect="1"/>
          </p:cNvPicPr>
          <p:nvPr/>
        </p:nvPicPr>
        <p:blipFill>
          <a:blip r:embed="rId3"/>
          <a:stretch>
            <a:fillRect/>
          </a:stretch>
        </p:blipFill>
        <p:spPr>
          <a:xfrm>
            <a:off x="2667000" y="3886201"/>
            <a:ext cx="3114675" cy="2636462"/>
          </a:xfrm>
          <a:prstGeom prst="rect">
            <a:avLst/>
          </a:prstGeom>
        </p:spPr>
      </p:pic>
      <p:sp>
        <p:nvSpPr>
          <p:cNvPr id="4" name="Title 1">
            <a:extLst>
              <a:ext uri="{FF2B5EF4-FFF2-40B4-BE49-F238E27FC236}">
                <a16:creationId xmlns:a16="http://schemas.microsoft.com/office/drawing/2014/main" xmlns="" id="{D565089E-EBF8-497C-8D26-DE391F7D5F9B}"/>
              </a:ext>
            </a:extLst>
          </p:cNvPr>
          <p:cNvSpPr txBox="1">
            <a:spLocks/>
          </p:cNvSpPr>
          <p:nvPr/>
        </p:nvSpPr>
        <p:spPr>
          <a:xfrm>
            <a:off x="0" y="349541"/>
            <a:ext cx="2438400" cy="6858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dirty="0"/>
              <a:t>L</a:t>
            </a:r>
            <a:r>
              <a:rPr lang="en-US" sz="2400" dirty="0"/>
              <a:t>inear Regression</a:t>
            </a:r>
          </a:p>
        </p:txBody>
      </p:sp>
    </p:spTree>
    <p:extLst>
      <p:ext uri="{BB962C8B-B14F-4D97-AF65-F5344CB8AC3E}">
        <p14:creationId xmlns:p14="http://schemas.microsoft.com/office/powerpoint/2010/main" val="17510598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990600"/>
            <a:ext cx="7267575" cy="2076450"/>
          </a:xfrm>
          <a:prstGeom prst="rect">
            <a:avLst/>
          </a:prstGeom>
        </p:spPr>
      </p:pic>
      <p:pic>
        <p:nvPicPr>
          <p:cNvPr id="3" name="Picture 2"/>
          <p:cNvPicPr>
            <a:picLocks noChangeAspect="1"/>
          </p:cNvPicPr>
          <p:nvPr/>
        </p:nvPicPr>
        <p:blipFill>
          <a:blip r:embed="rId3"/>
          <a:stretch>
            <a:fillRect/>
          </a:stretch>
        </p:blipFill>
        <p:spPr>
          <a:xfrm>
            <a:off x="685800" y="3276600"/>
            <a:ext cx="2686050" cy="2536825"/>
          </a:xfrm>
          <a:prstGeom prst="rect">
            <a:avLst/>
          </a:prstGeom>
        </p:spPr>
      </p:pic>
      <p:pic>
        <p:nvPicPr>
          <p:cNvPr id="4" name="Picture 3"/>
          <p:cNvPicPr>
            <a:picLocks noChangeAspect="1"/>
          </p:cNvPicPr>
          <p:nvPr/>
        </p:nvPicPr>
        <p:blipFill>
          <a:blip r:embed="rId4"/>
          <a:stretch>
            <a:fillRect/>
          </a:stretch>
        </p:blipFill>
        <p:spPr>
          <a:xfrm>
            <a:off x="4038600" y="3251199"/>
            <a:ext cx="3048000" cy="2551981"/>
          </a:xfrm>
          <a:prstGeom prst="rect">
            <a:avLst/>
          </a:prstGeom>
        </p:spPr>
      </p:pic>
      <p:sp>
        <p:nvSpPr>
          <p:cNvPr id="5" name="TextBox 4"/>
          <p:cNvSpPr txBox="1"/>
          <p:nvPr/>
        </p:nvSpPr>
        <p:spPr>
          <a:xfrm>
            <a:off x="1600200" y="5832475"/>
            <a:ext cx="2686050" cy="381000"/>
          </a:xfrm>
          <a:prstGeom prst="rect">
            <a:avLst/>
          </a:prstGeom>
          <a:noFill/>
        </p:spPr>
        <p:txBody>
          <a:bodyPr wrap="square" rtlCol="0">
            <a:spAutoFit/>
          </a:bodyPr>
          <a:lstStyle/>
          <a:p>
            <a:r>
              <a:rPr lang="en-US" dirty="0"/>
              <a:t>Slop</a:t>
            </a:r>
          </a:p>
        </p:txBody>
      </p:sp>
      <p:sp>
        <p:nvSpPr>
          <p:cNvPr id="6" name="TextBox 5"/>
          <p:cNvSpPr txBox="1"/>
          <p:nvPr/>
        </p:nvSpPr>
        <p:spPr>
          <a:xfrm>
            <a:off x="4920192" y="5832475"/>
            <a:ext cx="2686050" cy="381000"/>
          </a:xfrm>
          <a:prstGeom prst="rect">
            <a:avLst/>
          </a:prstGeom>
          <a:noFill/>
        </p:spPr>
        <p:txBody>
          <a:bodyPr wrap="square" rtlCol="0">
            <a:spAutoFit/>
          </a:bodyPr>
          <a:lstStyle/>
          <a:p>
            <a:r>
              <a:rPr lang="en-US" dirty="0"/>
              <a:t>Intercept of Y</a:t>
            </a:r>
          </a:p>
        </p:txBody>
      </p:sp>
      <p:sp>
        <p:nvSpPr>
          <p:cNvPr id="7" name="Title 1">
            <a:extLst>
              <a:ext uri="{FF2B5EF4-FFF2-40B4-BE49-F238E27FC236}">
                <a16:creationId xmlns:a16="http://schemas.microsoft.com/office/drawing/2014/main" xmlns="" id="{7BD40BA0-FDCE-4FE6-A2FF-F665534239CB}"/>
              </a:ext>
            </a:extLst>
          </p:cNvPr>
          <p:cNvSpPr txBox="1">
            <a:spLocks/>
          </p:cNvSpPr>
          <p:nvPr/>
        </p:nvSpPr>
        <p:spPr>
          <a:xfrm>
            <a:off x="0" y="349541"/>
            <a:ext cx="2438400" cy="6858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dirty="0"/>
              <a:t>L</a:t>
            </a:r>
            <a:r>
              <a:rPr lang="en-US" sz="2400" dirty="0"/>
              <a:t>inear Regression</a:t>
            </a:r>
          </a:p>
        </p:txBody>
      </p:sp>
    </p:spTree>
    <p:extLst>
      <p:ext uri="{BB962C8B-B14F-4D97-AF65-F5344CB8AC3E}">
        <p14:creationId xmlns:p14="http://schemas.microsoft.com/office/powerpoint/2010/main" val="2663336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00200" y="1066799"/>
            <a:ext cx="4953000" cy="5241925"/>
          </a:xfrm>
          <a:prstGeom prst="rect">
            <a:avLst/>
          </a:prstGeom>
        </p:spPr>
      </p:pic>
    </p:spTree>
    <p:extLst>
      <p:ext uri="{BB962C8B-B14F-4D97-AF65-F5344CB8AC3E}">
        <p14:creationId xmlns:p14="http://schemas.microsoft.com/office/powerpoint/2010/main" val="17659389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0600" y="1219200"/>
            <a:ext cx="7831667" cy="5094692"/>
          </a:xfrm>
          <a:prstGeom prst="rect">
            <a:avLst/>
          </a:prstGeom>
        </p:spPr>
      </p:pic>
      <p:sp>
        <p:nvSpPr>
          <p:cNvPr id="3" name="Title 1">
            <a:extLst>
              <a:ext uri="{FF2B5EF4-FFF2-40B4-BE49-F238E27FC236}">
                <a16:creationId xmlns:a16="http://schemas.microsoft.com/office/drawing/2014/main" xmlns="" id="{8C359DE2-E0C5-4605-B3E6-1CD0AA1CC7AC}"/>
              </a:ext>
            </a:extLst>
          </p:cNvPr>
          <p:cNvSpPr txBox="1">
            <a:spLocks/>
          </p:cNvSpPr>
          <p:nvPr/>
        </p:nvSpPr>
        <p:spPr>
          <a:xfrm>
            <a:off x="0" y="349541"/>
            <a:ext cx="2438400" cy="6858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dirty="0"/>
              <a:t>L</a:t>
            </a:r>
            <a:r>
              <a:rPr lang="en-US" sz="2400" dirty="0"/>
              <a:t>inear Regression</a:t>
            </a:r>
          </a:p>
        </p:txBody>
      </p:sp>
    </p:spTree>
    <p:extLst>
      <p:ext uri="{BB962C8B-B14F-4D97-AF65-F5344CB8AC3E}">
        <p14:creationId xmlns:p14="http://schemas.microsoft.com/office/powerpoint/2010/main" val="11533461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5515B4D-90BF-4DB6-9FEF-AF6DEC5181AB}"/>
              </a:ext>
            </a:extLst>
          </p:cNvPr>
          <p:cNvSpPr/>
          <p:nvPr/>
        </p:nvSpPr>
        <p:spPr>
          <a:xfrm>
            <a:off x="152400" y="1143000"/>
            <a:ext cx="8991600" cy="1200329"/>
          </a:xfrm>
          <a:prstGeom prst="rect">
            <a:avLst/>
          </a:prstGeom>
        </p:spPr>
        <p:txBody>
          <a:bodyPr wrap="square">
            <a:spAutoFit/>
          </a:bodyPr>
          <a:lstStyle/>
          <a:p>
            <a:r>
              <a:rPr lang="en-US" i="1" dirty="0">
                <a:solidFill>
                  <a:srgbClr val="333333"/>
                </a:solidFill>
                <a:latin typeface="Helvetica Neue"/>
              </a:rPr>
              <a:t>                                                     Y</a:t>
            </a:r>
            <a:r>
              <a:rPr lang="en-US" dirty="0">
                <a:solidFill>
                  <a:srgbClr val="333333"/>
                </a:solidFill>
                <a:latin typeface="Helvetica Neue"/>
              </a:rPr>
              <a:t> = </a:t>
            </a:r>
            <a:r>
              <a:rPr lang="en-US" i="1" dirty="0">
                <a:solidFill>
                  <a:srgbClr val="333333"/>
                </a:solidFill>
                <a:latin typeface="Helvetica Neue"/>
              </a:rPr>
              <a:t>β</a:t>
            </a:r>
            <a:r>
              <a:rPr lang="en-US" baseline="-25000" dirty="0">
                <a:solidFill>
                  <a:srgbClr val="333333"/>
                </a:solidFill>
                <a:latin typeface="Helvetica Neue"/>
              </a:rPr>
              <a:t>1</a:t>
            </a:r>
            <a:r>
              <a:rPr lang="en-US" dirty="0">
                <a:solidFill>
                  <a:srgbClr val="333333"/>
                </a:solidFill>
                <a:latin typeface="Helvetica Neue"/>
              </a:rPr>
              <a:t> + </a:t>
            </a:r>
            <a:r>
              <a:rPr lang="en-US" i="1" dirty="0">
                <a:solidFill>
                  <a:srgbClr val="333333"/>
                </a:solidFill>
                <a:latin typeface="Helvetica Neue"/>
              </a:rPr>
              <a:t>β</a:t>
            </a:r>
            <a:r>
              <a:rPr lang="en-US" baseline="-25000" dirty="0">
                <a:solidFill>
                  <a:srgbClr val="333333"/>
                </a:solidFill>
                <a:latin typeface="Helvetica Neue"/>
              </a:rPr>
              <a:t>2</a:t>
            </a:r>
            <a:r>
              <a:rPr lang="en-US" i="1" dirty="0">
                <a:solidFill>
                  <a:srgbClr val="333333"/>
                </a:solidFill>
                <a:latin typeface="Helvetica Neue"/>
              </a:rPr>
              <a:t>X</a:t>
            </a:r>
            <a:r>
              <a:rPr lang="en-US" dirty="0">
                <a:solidFill>
                  <a:srgbClr val="333333"/>
                </a:solidFill>
                <a:latin typeface="Helvetica Neue"/>
              </a:rPr>
              <a:t> + </a:t>
            </a:r>
            <a:r>
              <a:rPr lang="en-US" i="1" dirty="0">
                <a:solidFill>
                  <a:srgbClr val="333333"/>
                </a:solidFill>
                <a:latin typeface="Helvetica Neue"/>
              </a:rPr>
              <a:t>ϵ</a:t>
            </a:r>
            <a:r>
              <a:rPr lang="en-US" dirty="0">
                <a:solidFill>
                  <a:srgbClr val="333333"/>
                </a:solidFill>
                <a:latin typeface="Helvetica Neue"/>
              </a:rPr>
              <a:t/>
            </a:r>
            <a:br>
              <a:rPr lang="en-US" dirty="0">
                <a:solidFill>
                  <a:srgbClr val="333333"/>
                </a:solidFill>
                <a:latin typeface="Helvetica Neue"/>
              </a:rPr>
            </a:br>
            <a:endParaRPr lang="en-US" dirty="0">
              <a:solidFill>
                <a:srgbClr val="333333"/>
              </a:solidFill>
              <a:latin typeface="Helvetica Neue"/>
            </a:endParaRPr>
          </a:p>
          <a:p>
            <a:r>
              <a:rPr lang="en-US" dirty="0">
                <a:solidFill>
                  <a:srgbClr val="333333"/>
                </a:solidFill>
                <a:latin typeface="Helvetica Neue"/>
              </a:rPr>
              <a:t>where, </a:t>
            </a:r>
            <a:r>
              <a:rPr lang="en-US" i="1" dirty="0">
                <a:solidFill>
                  <a:srgbClr val="333333"/>
                </a:solidFill>
                <a:latin typeface="Helvetica Neue"/>
              </a:rPr>
              <a:t>β</a:t>
            </a:r>
            <a:r>
              <a:rPr lang="en-US" baseline="-25000" dirty="0">
                <a:solidFill>
                  <a:srgbClr val="333333"/>
                </a:solidFill>
                <a:latin typeface="Helvetica Neue"/>
              </a:rPr>
              <a:t>1</a:t>
            </a:r>
            <a:r>
              <a:rPr lang="en-US" dirty="0">
                <a:solidFill>
                  <a:srgbClr val="333333"/>
                </a:solidFill>
                <a:latin typeface="Helvetica Neue"/>
              </a:rPr>
              <a:t> is the intercept and </a:t>
            </a:r>
            <a:r>
              <a:rPr lang="en-US" i="1" dirty="0">
                <a:solidFill>
                  <a:srgbClr val="333333"/>
                </a:solidFill>
                <a:latin typeface="Helvetica Neue"/>
              </a:rPr>
              <a:t>β</a:t>
            </a:r>
            <a:r>
              <a:rPr lang="en-US" baseline="-25000" dirty="0">
                <a:solidFill>
                  <a:srgbClr val="333333"/>
                </a:solidFill>
                <a:latin typeface="Helvetica Neue"/>
              </a:rPr>
              <a:t>2</a:t>
            </a:r>
            <a:r>
              <a:rPr lang="en-US" dirty="0">
                <a:solidFill>
                  <a:srgbClr val="333333"/>
                </a:solidFill>
                <a:latin typeface="Helvetica Neue"/>
              </a:rPr>
              <a:t> is the slope. Collectively, they are called </a:t>
            </a:r>
            <a:r>
              <a:rPr lang="en-US" i="1" dirty="0">
                <a:solidFill>
                  <a:srgbClr val="333333"/>
                </a:solidFill>
                <a:latin typeface="Helvetica Neue"/>
              </a:rPr>
              <a:t>regression coefficients</a:t>
            </a:r>
            <a:r>
              <a:rPr lang="en-US" dirty="0">
                <a:solidFill>
                  <a:srgbClr val="333333"/>
                </a:solidFill>
                <a:latin typeface="Helvetica Neue"/>
              </a:rPr>
              <a:t>. </a:t>
            </a:r>
            <a:r>
              <a:rPr lang="en-US" i="1" dirty="0">
                <a:solidFill>
                  <a:srgbClr val="333333"/>
                </a:solidFill>
                <a:latin typeface="Helvetica Neue"/>
              </a:rPr>
              <a:t>ϵ</a:t>
            </a:r>
            <a:r>
              <a:rPr lang="en-US" dirty="0">
                <a:solidFill>
                  <a:srgbClr val="333333"/>
                </a:solidFill>
                <a:latin typeface="Helvetica Neue"/>
              </a:rPr>
              <a:t> is the error term, the part of </a:t>
            </a:r>
            <a:r>
              <a:rPr lang="en-US" i="1" dirty="0">
                <a:solidFill>
                  <a:srgbClr val="333333"/>
                </a:solidFill>
                <a:latin typeface="Helvetica Neue"/>
              </a:rPr>
              <a:t>Y</a:t>
            </a:r>
            <a:r>
              <a:rPr lang="en-US" dirty="0">
                <a:solidFill>
                  <a:srgbClr val="333333"/>
                </a:solidFill>
                <a:latin typeface="Helvetica Neue"/>
              </a:rPr>
              <a:t> the regression model is unable to explain.</a:t>
            </a:r>
            <a:endParaRPr lang="en-US" b="0" i="0" dirty="0">
              <a:solidFill>
                <a:srgbClr val="333333"/>
              </a:solidFill>
              <a:effectLst/>
              <a:latin typeface="Helvetica Neue"/>
            </a:endParaRPr>
          </a:p>
        </p:txBody>
      </p:sp>
      <p:pic>
        <p:nvPicPr>
          <p:cNvPr id="3" name="Picture 2">
            <a:extLst>
              <a:ext uri="{FF2B5EF4-FFF2-40B4-BE49-F238E27FC236}">
                <a16:creationId xmlns:a16="http://schemas.microsoft.com/office/drawing/2014/main" xmlns="" id="{A1AB7023-328E-490D-9F40-0B8ADDB43284}"/>
              </a:ext>
            </a:extLst>
          </p:cNvPr>
          <p:cNvPicPr>
            <a:picLocks noChangeAspect="1"/>
          </p:cNvPicPr>
          <p:nvPr/>
        </p:nvPicPr>
        <p:blipFill>
          <a:blip r:embed="rId2"/>
          <a:stretch>
            <a:fillRect/>
          </a:stretch>
        </p:blipFill>
        <p:spPr>
          <a:xfrm>
            <a:off x="2209800" y="2534262"/>
            <a:ext cx="3619500" cy="3228975"/>
          </a:xfrm>
          <a:prstGeom prst="rect">
            <a:avLst/>
          </a:prstGeom>
        </p:spPr>
      </p:pic>
      <p:sp>
        <p:nvSpPr>
          <p:cNvPr id="4" name="Title 1">
            <a:extLst>
              <a:ext uri="{FF2B5EF4-FFF2-40B4-BE49-F238E27FC236}">
                <a16:creationId xmlns:a16="http://schemas.microsoft.com/office/drawing/2014/main" xmlns="" id="{460B0311-CB36-4DF8-80A0-4E32EEB065D2}"/>
              </a:ext>
            </a:extLst>
          </p:cNvPr>
          <p:cNvSpPr txBox="1">
            <a:spLocks/>
          </p:cNvSpPr>
          <p:nvPr/>
        </p:nvSpPr>
        <p:spPr>
          <a:xfrm>
            <a:off x="0" y="349541"/>
            <a:ext cx="2438400" cy="6858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dirty="0"/>
              <a:t>L</a:t>
            </a:r>
            <a:r>
              <a:rPr lang="en-US" sz="2400" dirty="0"/>
              <a:t>inear Regression</a:t>
            </a:r>
          </a:p>
        </p:txBody>
      </p:sp>
    </p:spTree>
    <p:extLst>
      <p:ext uri="{BB962C8B-B14F-4D97-AF65-F5344CB8AC3E}">
        <p14:creationId xmlns:p14="http://schemas.microsoft.com/office/powerpoint/2010/main" val="35894845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B7B7773-63BB-4758-81C7-BA2E79E5A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995" y="2057400"/>
            <a:ext cx="7240010" cy="2572109"/>
          </a:xfrm>
          <a:prstGeom prst="rect">
            <a:avLst/>
          </a:prstGeom>
        </p:spPr>
      </p:pic>
      <p:sp>
        <p:nvSpPr>
          <p:cNvPr id="4" name="Title 1">
            <a:extLst>
              <a:ext uri="{FF2B5EF4-FFF2-40B4-BE49-F238E27FC236}">
                <a16:creationId xmlns:a16="http://schemas.microsoft.com/office/drawing/2014/main" xmlns="" id="{4B25D440-D424-4498-8C4F-58187B18970D}"/>
              </a:ext>
            </a:extLst>
          </p:cNvPr>
          <p:cNvSpPr txBox="1">
            <a:spLocks/>
          </p:cNvSpPr>
          <p:nvPr/>
        </p:nvSpPr>
        <p:spPr>
          <a:xfrm>
            <a:off x="-609600" y="351638"/>
            <a:ext cx="2438400" cy="6858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dirty="0"/>
              <a:t>Residuals</a:t>
            </a:r>
            <a:endParaRPr lang="en-US" sz="2400" dirty="0"/>
          </a:p>
        </p:txBody>
      </p:sp>
      <p:sp>
        <p:nvSpPr>
          <p:cNvPr id="5" name="Rectangle 4">
            <a:extLst>
              <a:ext uri="{FF2B5EF4-FFF2-40B4-BE49-F238E27FC236}">
                <a16:creationId xmlns:a16="http://schemas.microsoft.com/office/drawing/2014/main" xmlns="" id="{2F329FF7-D6FD-4A8A-B2A1-CCBA7DA1AEEA}"/>
              </a:ext>
            </a:extLst>
          </p:cNvPr>
          <p:cNvSpPr/>
          <p:nvPr/>
        </p:nvSpPr>
        <p:spPr>
          <a:xfrm>
            <a:off x="152400" y="1037438"/>
            <a:ext cx="8991600" cy="646331"/>
          </a:xfrm>
          <a:prstGeom prst="rect">
            <a:avLst/>
          </a:prstGeom>
        </p:spPr>
        <p:txBody>
          <a:bodyPr wrap="square">
            <a:spAutoFit/>
          </a:bodyPr>
          <a:lstStyle/>
          <a:p>
            <a:r>
              <a:rPr lang="en-US" dirty="0"/>
              <a:t>Difference between the observed value of the dependent variable (y) and the predicted value (ŷ) is called the residual (e).</a:t>
            </a:r>
          </a:p>
        </p:txBody>
      </p:sp>
    </p:spTree>
    <p:extLst>
      <p:ext uri="{BB962C8B-B14F-4D97-AF65-F5344CB8AC3E}">
        <p14:creationId xmlns:p14="http://schemas.microsoft.com/office/powerpoint/2010/main" val="880868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A14FB444-E011-4ED2-92B6-02F28EA61160}"/>
              </a:ext>
            </a:extLst>
          </p:cNvPr>
          <p:cNvPicPr>
            <a:picLocks noChangeAspect="1"/>
          </p:cNvPicPr>
          <p:nvPr/>
        </p:nvPicPr>
        <p:blipFill>
          <a:blip r:embed="rId2"/>
          <a:stretch>
            <a:fillRect/>
          </a:stretch>
        </p:blipFill>
        <p:spPr>
          <a:xfrm>
            <a:off x="242887" y="1295400"/>
            <a:ext cx="8658225" cy="3000375"/>
          </a:xfrm>
          <a:prstGeom prst="rect">
            <a:avLst/>
          </a:prstGeom>
        </p:spPr>
      </p:pic>
    </p:spTree>
    <p:extLst>
      <p:ext uri="{BB962C8B-B14F-4D97-AF65-F5344CB8AC3E}">
        <p14:creationId xmlns:p14="http://schemas.microsoft.com/office/powerpoint/2010/main" val="2062411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5977D0B4-7A72-4E5F-BA21-D70C549C47AA}"/>
              </a:ext>
            </a:extLst>
          </p:cNvPr>
          <p:cNvPicPr>
            <a:picLocks noChangeAspect="1"/>
          </p:cNvPicPr>
          <p:nvPr/>
        </p:nvPicPr>
        <p:blipFill>
          <a:blip r:embed="rId2"/>
          <a:stretch>
            <a:fillRect/>
          </a:stretch>
        </p:blipFill>
        <p:spPr>
          <a:xfrm>
            <a:off x="0" y="1066800"/>
            <a:ext cx="9144000" cy="4862705"/>
          </a:xfrm>
          <a:prstGeom prst="rect">
            <a:avLst/>
          </a:prstGeom>
        </p:spPr>
      </p:pic>
    </p:spTree>
    <p:extLst>
      <p:ext uri="{BB962C8B-B14F-4D97-AF65-F5344CB8AC3E}">
        <p14:creationId xmlns:p14="http://schemas.microsoft.com/office/powerpoint/2010/main" val="3374409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3FF9BCF-62F4-46F9-9710-85504C1AD8F6}"/>
              </a:ext>
            </a:extLst>
          </p:cNvPr>
          <p:cNvPicPr>
            <a:picLocks noChangeAspect="1"/>
          </p:cNvPicPr>
          <p:nvPr/>
        </p:nvPicPr>
        <p:blipFill>
          <a:blip r:embed="rId2"/>
          <a:stretch>
            <a:fillRect/>
          </a:stretch>
        </p:blipFill>
        <p:spPr>
          <a:xfrm>
            <a:off x="10486" y="1143000"/>
            <a:ext cx="9144000" cy="3952923"/>
          </a:xfrm>
          <a:prstGeom prst="rect">
            <a:avLst/>
          </a:prstGeom>
        </p:spPr>
      </p:pic>
    </p:spTree>
    <p:extLst>
      <p:ext uri="{BB962C8B-B14F-4D97-AF65-F5344CB8AC3E}">
        <p14:creationId xmlns:p14="http://schemas.microsoft.com/office/powerpoint/2010/main" val="22074252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C8F07BA0-CF92-49A9-9C4F-7AC26899EF68}"/>
              </a:ext>
            </a:extLst>
          </p:cNvPr>
          <p:cNvPicPr>
            <a:picLocks noChangeAspect="1"/>
          </p:cNvPicPr>
          <p:nvPr/>
        </p:nvPicPr>
        <p:blipFill>
          <a:blip r:embed="rId2"/>
          <a:stretch>
            <a:fillRect/>
          </a:stretch>
        </p:blipFill>
        <p:spPr>
          <a:xfrm>
            <a:off x="0" y="1219200"/>
            <a:ext cx="9144000" cy="3615950"/>
          </a:xfrm>
          <a:prstGeom prst="rect">
            <a:avLst/>
          </a:prstGeom>
        </p:spPr>
      </p:pic>
    </p:spTree>
    <p:extLst>
      <p:ext uri="{BB962C8B-B14F-4D97-AF65-F5344CB8AC3E}">
        <p14:creationId xmlns:p14="http://schemas.microsoft.com/office/powerpoint/2010/main" val="12607408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CA7736D2-8E26-49AA-9390-A55ADA9FD6A1}"/>
              </a:ext>
            </a:extLst>
          </p:cNvPr>
          <p:cNvPicPr>
            <a:picLocks noChangeAspect="1"/>
          </p:cNvPicPr>
          <p:nvPr/>
        </p:nvPicPr>
        <p:blipFill>
          <a:blip r:embed="rId2"/>
          <a:stretch>
            <a:fillRect/>
          </a:stretch>
        </p:blipFill>
        <p:spPr>
          <a:xfrm>
            <a:off x="152400" y="952500"/>
            <a:ext cx="7772400" cy="4953000"/>
          </a:xfrm>
          <a:prstGeom prst="rect">
            <a:avLst/>
          </a:prstGeom>
        </p:spPr>
      </p:pic>
      <p:sp>
        <p:nvSpPr>
          <p:cNvPr id="3" name="Title 1">
            <a:extLst>
              <a:ext uri="{FF2B5EF4-FFF2-40B4-BE49-F238E27FC236}">
                <a16:creationId xmlns:a16="http://schemas.microsoft.com/office/drawing/2014/main" xmlns="" id="{7097357F-2B5F-4E1B-B1B9-90B1412C82AC}"/>
              </a:ext>
            </a:extLst>
          </p:cNvPr>
          <p:cNvSpPr txBox="1">
            <a:spLocks/>
          </p:cNvSpPr>
          <p:nvPr/>
        </p:nvSpPr>
        <p:spPr>
          <a:xfrm>
            <a:off x="-457200" y="381000"/>
            <a:ext cx="2438400" cy="6858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dirty="0"/>
              <a:t>AIC and BIC</a:t>
            </a:r>
            <a:endParaRPr lang="en-US" sz="2400" dirty="0"/>
          </a:p>
        </p:txBody>
      </p:sp>
    </p:spTree>
    <p:extLst>
      <p:ext uri="{BB962C8B-B14F-4D97-AF65-F5344CB8AC3E}">
        <p14:creationId xmlns:p14="http://schemas.microsoft.com/office/powerpoint/2010/main" val="41477808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1066800"/>
            <a:ext cx="8805332" cy="4953000"/>
          </a:xfrm>
          <a:prstGeom prst="rect">
            <a:avLst/>
          </a:prstGeom>
        </p:spPr>
      </p:pic>
      <p:sp>
        <p:nvSpPr>
          <p:cNvPr id="3" name="Title 1"/>
          <p:cNvSpPr txBox="1">
            <a:spLocks/>
          </p:cNvSpPr>
          <p:nvPr/>
        </p:nvSpPr>
        <p:spPr>
          <a:xfrm>
            <a:off x="-1371600" y="152400"/>
            <a:ext cx="8403020" cy="6858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2400" dirty="0"/>
          </a:p>
        </p:txBody>
      </p:sp>
      <p:sp>
        <p:nvSpPr>
          <p:cNvPr id="4" name="Title 1">
            <a:extLst>
              <a:ext uri="{FF2B5EF4-FFF2-40B4-BE49-F238E27FC236}">
                <a16:creationId xmlns:a16="http://schemas.microsoft.com/office/drawing/2014/main" xmlns="" id="{FB58DF6F-43A6-418D-A916-CEAB3C59A7A0}"/>
              </a:ext>
            </a:extLst>
          </p:cNvPr>
          <p:cNvSpPr txBox="1">
            <a:spLocks/>
          </p:cNvSpPr>
          <p:nvPr/>
        </p:nvSpPr>
        <p:spPr>
          <a:xfrm>
            <a:off x="-76200" y="418051"/>
            <a:ext cx="2438400" cy="685800"/>
          </a:xfrm>
          <a:prstGeom prst="rect">
            <a:avLst/>
          </a:prstGeom>
        </p:spPr>
        <p:txBody>
          <a:bodyP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dirty="0"/>
              <a:t>Degree of Freedom</a:t>
            </a:r>
            <a:endParaRPr lang="en-US" sz="2400" dirty="0"/>
          </a:p>
        </p:txBody>
      </p:sp>
    </p:spTree>
    <p:extLst>
      <p:ext uri="{BB962C8B-B14F-4D97-AF65-F5344CB8AC3E}">
        <p14:creationId xmlns:p14="http://schemas.microsoft.com/office/powerpoint/2010/main" val="19996363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1143000"/>
            <a:ext cx="8805334" cy="4953000"/>
          </a:xfrm>
          <a:prstGeom prst="rect">
            <a:avLst/>
          </a:prstGeom>
        </p:spPr>
      </p:pic>
      <p:sp>
        <p:nvSpPr>
          <p:cNvPr id="3" name="Title 1">
            <a:extLst>
              <a:ext uri="{FF2B5EF4-FFF2-40B4-BE49-F238E27FC236}">
                <a16:creationId xmlns:a16="http://schemas.microsoft.com/office/drawing/2014/main" xmlns="" id="{209C9C95-ED49-4934-A4A7-89584A1E0815}"/>
              </a:ext>
            </a:extLst>
          </p:cNvPr>
          <p:cNvSpPr txBox="1">
            <a:spLocks/>
          </p:cNvSpPr>
          <p:nvPr/>
        </p:nvSpPr>
        <p:spPr>
          <a:xfrm>
            <a:off x="-76200" y="418051"/>
            <a:ext cx="2438400" cy="685800"/>
          </a:xfrm>
          <a:prstGeom prst="rect">
            <a:avLst/>
          </a:prstGeom>
        </p:spPr>
        <p:txBody>
          <a:bodyP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dirty="0"/>
              <a:t>Degree of Freedom</a:t>
            </a:r>
            <a:endParaRPr lang="en-US" sz="2400" dirty="0"/>
          </a:p>
        </p:txBody>
      </p:sp>
    </p:spTree>
    <p:extLst>
      <p:ext uri="{BB962C8B-B14F-4D97-AF65-F5344CB8AC3E}">
        <p14:creationId xmlns:p14="http://schemas.microsoft.com/office/powerpoint/2010/main" val="710575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95400" y="1371600"/>
            <a:ext cx="6985322" cy="3886200"/>
          </a:xfrm>
          <a:prstGeom prst="rect">
            <a:avLst/>
          </a:prstGeom>
        </p:spPr>
      </p:pic>
    </p:spTree>
    <p:extLst>
      <p:ext uri="{BB962C8B-B14F-4D97-AF65-F5344CB8AC3E}">
        <p14:creationId xmlns:p14="http://schemas.microsoft.com/office/powerpoint/2010/main" val="37632801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F1C7D264-DC97-4B94-8170-CB4EBDFFAC86}"/>
              </a:ext>
            </a:extLst>
          </p:cNvPr>
          <p:cNvPicPr>
            <a:picLocks noChangeAspect="1"/>
          </p:cNvPicPr>
          <p:nvPr/>
        </p:nvPicPr>
        <p:blipFill>
          <a:blip r:embed="rId2"/>
          <a:stretch>
            <a:fillRect/>
          </a:stretch>
        </p:blipFill>
        <p:spPr>
          <a:xfrm>
            <a:off x="762000" y="990600"/>
            <a:ext cx="6872287" cy="5297566"/>
          </a:xfrm>
          <a:prstGeom prst="rect">
            <a:avLst/>
          </a:prstGeom>
        </p:spPr>
      </p:pic>
      <p:sp>
        <p:nvSpPr>
          <p:cNvPr id="3" name="Title 1">
            <a:extLst>
              <a:ext uri="{FF2B5EF4-FFF2-40B4-BE49-F238E27FC236}">
                <a16:creationId xmlns:a16="http://schemas.microsoft.com/office/drawing/2014/main" xmlns="" id="{CC5EDA0D-FBFA-46B3-B2BB-9516156D06A7}"/>
              </a:ext>
            </a:extLst>
          </p:cNvPr>
          <p:cNvSpPr txBox="1">
            <a:spLocks/>
          </p:cNvSpPr>
          <p:nvPr/>
        </p:nvSpPr>
        <p:spPr>
          <a:xfrm>
            <a:off x="-381000" y="381000"/>
            <a:ext cx="3200400" cy="6858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dirty="0"/>
              <a:t>Model Quality Check</a:t>
            </a:r>
            <a:endParaRPr lang="en-US" sz="2400" dirty="0"/>
          </a:p>
        </p:txBody>
      </p:sp>
    </p:spTree>
    <p:extLst>
      <p:ext uri="{BB962C8B-B14F-4D97-AF65-F5344CB8AC3E}">
        <p14:creationId xmlns:p14="http://schemas.microsoft.com/office/powerpoint/2010/main" val="26908319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914400"/>
            <a:ext cx="5351917" cy="2667000"/>
          </a:xfrm>
          <a:prstGeom prst="rect">
            <a:avLst/>
          </a:prstGeom>
        </p:spPr>
      </p:pic>
      <p:pic>
        <p:nvPicPr>
          <p:cNvPr id="3" name="Picture 2"/>
          <p:cNvPicPr>
            <a:picLocks noChangeAspect="1"/>
          </p:cNvPicPr>
          <p:nvPr/>
        </p:nvPicPr>
        <p:blipFill>
          <a:blip r:embed="rId3"/>
          <a:stretch>
            <a:fillRect/>
          </a:stretch>
        </p:blipFill>
        <p:spPr>
          <a:xfrm>
            <a:off x="685800" y="3581400"/>
            <a:ext cx="7105650" cy="2971800"/>
          </a:xfrm>
          <a:prstGeom prst="rect">
            <a:avLst/>
          </a:prstGeom>
        </p:spPr>
      </p:pic>
    </p:spTree>
    <p:extLst>
      <p:ext uri="{BB962C8B-B14F-4D97-AF65-F5344CB8AC3E}">
        <p14:creationId xmlns:p14="http://schemas.microsoft.com/office/powerpoint/2010/main" val="31954060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4800" y="1371600"/>
            <a:ext cx="8425013" cy="3581400"/>
          </a:xfrm>
          <a:prstGeom prst="rect">
            <a:avLst/>
          </a:prstGeom>
        </p:spPr>
      </p:pic>
    </p:spTree>
    <p:extLst>
      <p:ext uri="{BB962C8B-B14F-4D97-AF65-F5344CB8AC3E}">
        <p14:creationId xmlns:p14="http://schemas.microsoft.com/office/powerpoint/2010/main" val="15922730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200" y="1066800"/>
            <a:ext cx="8398932" cy="4724400"/>
          </a:xfrm>
          <a:prstGeom prst="rect">
            <a:avLst/>
          </a:prstGeom>
        </p:spPr>
      </p:pic>
      <p:sp>
        <p:nvSpPr>
          <p:cNvPr id="3" name="Title 1"/>
          <p:cNvSpPr txBox="1">
            <a:spLocks/>
          </p:cNvSpPr>
          <p:nvPr/>
        </p:nvSpPr>
        <p:spPr>
          <a:xfrm>
            <a:off x="-1371600" y="152400"/>
            <a:ext cx="8403020" cy="6858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t>Probability Calculation for Logistic regression</a:t>
            </a:r>
          </a:p>
        </p:txBody>
      </p:sp>
    </p:spTree>
    <p:extLst>
      <p:ext uri="{BB962C8B-B14F-4D97-AF65-F5344CB8AC3E}">
        <p14:creationId xmlns:p14="http://schemas.microsoft.com/office/powerpoint/2010/main" val="27973170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400" y="1371600"/>
            <a:ext cx="8203692" cy="3886200"/>
          </a:xfrm>
          <a:prstGeom prst="rect">
            <a:avLst/>
          </a:prstGeom>
        </p:spPr>
      </p:pic>
    </p:spTree>
    <p:extLst>
      <p:ext uri="{BB962C8B-B14F-4D97-AF65-F5344CB8AC3E}">
        <p14:creationId xmlns:p14="http://schemas.microsoft.com/office/powerpoint/2010/main" val="27217537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219200"/>
            <a:ext cx="6934200" cy="4923764"/>
          </a:xfrm>
          <a:prstGeom prst="rect">
            <a:avLst/>
          </a:prstGeom>
        </p:spPr>
      </p:pic>
    </p:spTree>
    <p:extLst>
      <p:ext uri="{BB962C8B-B14F-4D97-AF65-F5344CB8AC3E}">
        <p14:creationId xmlns:p14="http://schemas.microsoft.com/office/powerpoint/2010/main" val="9261708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066800"/>
            <a:ext cx="7246373" cy="5105400"/>
          </a:xfrm>
          <a:prstGeom prst="rect">
            <a:avLst/>
          </a:prstGeom>
        </p:spPr>
      </p:pic>
    </p:spTree>
    <p:extLst>
      <p:ext uri="{BB962C8B-B14F-4D97-AF65-F5344CB8AC3E}">
        <p14:creationId xmlns:p14="http://schemas.microsoft.com/office/powerpoint/2010/main" val="31923281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0600" y="1524000"/>
            <a:ext cx="6705600" cy="3300529"/>
          </a:xfrm>
          <a:prstGeom prst="rect">
            <a:avLst/>
          </a:prstGeom>
        </p:spPr>
      </p:pic>
    </p:spTree>
    <p:extLst>
      <p:ext uri="{BB962C8B-B14F-4D97-AF65-F5344CB8AC3E}">
        <p14:creationId xmlns:p14="http://schemas.microsoft.com/office/powerpoint/2010/main" val="11779896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 y="1219200"/>
            <a:ext cx="8305800" cy="4716005"/>
          </a:xfrm>
          <a:prstGeom prst="rect">
            <a:avLst/>
          </a:prstGeom>
        </p:spPr>
      </p:pic>
      <p:sp>
        <p:nvSpPr>
          <p:cNvPr id="3" name="TextBox 2"/>
          <p:cNvSpPr txBox="1"/>
          <p:nvPr/>
        </p:nvSpPr>
        <p:spPr>
          <a:xfrm>
            <a:off x="914400" y="4343400"/>
            <a:ext cx="6934200" cy="1754326"/>
          </a:xfrm>
          <a:prstGeom prst="rect">
            <a:avLst/>
          </a:prstGeom>
          <a:noFill/>
        </p:spPr>
        <p:txBody>
          <a:bodyPr wrap="square" rtlCol="0">
            <a:spAutoFit/>
          </a:bodyPr>
          <a:lstStyle/>
          <a:p>
            <a:r>
              <a:rPr lang="en-US" dirty="0"/>
              <a:t>If you want to represent RANK 1 then rank 2,3&amp;4 become 0.</a:t>
            </a:r>
          </a:p>
          <a:p>
            <a:r>
              <a:rPr lang="en-US" dirty="0"/>
              <a:t>If you want to represent RANK 2 then rank 3,4 become 0.</a:t>
            </a:r>
          </a:p>
          <a:p>
            <a:r>
              <a:rPr lang="en-US" dirty="0"/>
              <a:t>If you want to represent RANK 3 then rank 2,4 become 0.</a:t>
            </a:r>
          </a:p>
          <a:p>
            <a:r>
              <a:rPr lang="en-US" dirty="0"/>
              <a:t>If you want to represent RANK 4 then rank 2,3 become 0.</a:t>
            </a:r>
          </a:p>
          <a:p>
            <a:endParaRPr lang="en-US" dirty="0"/>
          </a:p>
          <a:p>
            <a:endParaRPr lang="en-US" dirty="0"/>
          </a:p>
        </p:txBody>
      </p:sp>
    </p:spTree>
    <p:extLst>
      <p:ext uri="{BB962C8B-B14F-4D97-AF65-F5344CB8AC3E}">
        <p14:creationId xmlns:p14="http://schemas.microsoft.com/office/powerpoint/2010/main" val="27374398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400" y="1371600"/>
            <a:ext cx="8187243" cy="3886200"/>
          </a:xfrm>
          <a:prstGeom prst="rect">
            <a:avLst/>
          </a:prstGeom>
        </p:spPr>
      </p:pic>
      <p:sp>
        <p:nvSpPr>
          <p:cNvPr id="3" name="TextBox 2"/>
          <p:cNvSpPr txBox="1"/>
          <p:nvPr/>
        </p:nvSpPr>
        <p:spPr>
          <a:xfrm>
            <a:off x="0" y="457200"/>
            <a:ext cx="5791200" cy="381000"/>
          </a:xfrm>
          <a:prstGeom prst="rect">
            <a:avLst/>
          </a:prstGeom>
          <a:noFill/>
        </p:spPr>
        <p:txBody>
          <a:bodyPr wrap="square" rtlCol="0">
            <a:spAutoFit/>
          </a:bodyPr>
          <a:lstStyle/>
          <a:p>
            <a:r>
              <a:rPr lang="en-US" dirty="0"/>
              <a:t>Assignment</a:t>
            </a:r>
          </a:p>
        </p:txBody>
      </p:sp>
    </p:spTree>
    <p:extLst>
      <p:ext uri="{BB962C8B-B14F-4D97-AF65-F5344CB8AC3E}">
        <p14:creationId xmlns:p14="http://schemas.microsoft.com/office/powerpoint/2010/main" val="2706248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0600" y="990601"/>
            <a:ext cx="7077075" cy="2895600"/>
          </a:xfrm>
          <a:prstGeom prst="rect">
            <a:avLst/>
          </a:prstGeom>
        </p:spPr>
      </p:pic>
      <p:pic>
        <p:nvPicPr>
          <p:cNvPr id="3" name="Picture 2"/>
          <p:cNvPicPr>
            <a:picLocks noChangeAspect="1"/>
          </p:cNvPicPr>
          <p:nvPr/>
        </p:nvPicPr>
        <p:blipFill>
          <a:blip r:embed="rId3"/>
          <a:stretch>
            <a:fillRect/>
          </a:stretch>
        </p:blipFill>
        <p:spPr>
          <a:xfrm>
            <a:off x="990599" y="4038600"/>
            <a:ext cx="7077075" cy="2276475"/>
          </a:xfrm>
          <a:prstGeom prst="rect">
            <a:avLst/>
          </a:prstGeom>
        </p:spPr>
      </p:pic>
    </p:spTree>
    <p:extLst>
      <p:ext uri="{BB962C8B-B14F-4D97-AF65-F5344CB8AC3E}">
        <p14:creationId xmlns:p14="http://schemas.microsoft.com/office/powerpoint/2010/main" val="2327557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066800"/>
            <a:ext cx="9144000" cy="1169551"/>
          </a:xfrm>
          <a:prstGeom prst="rect">
            <a:avLst/>
          </a:prstGeom>
        </p:spPr>
        <p:txBody>
          <a:bodyPr wrap="square">
            <a:spAutoFit/>
          </a:bodyPr>
          <a:lstStyle/>
          <a:p>
            <a:r>
              <a:rPr lang="en-US" sz="1400" dirty="0">
                <a:solidFill>
                  <a:srgbClr val="333333"/>
                </a:solidFill>
                <a:latin typeface="proxima-nova"/>
              </a:rPr>
              <a:t>For the 200 total births for this one year, 22.5% of the births occurred in winter versus the expected percentage, 15%. We can also see the data for the other seasons. Does this look like the hospital administrator's report was inaccurate? Before you make a judgement, we need to remember this data is for only a single year. But, suppose we wanted to know if the observed frequencies for this one year provided sufficient evidence to support the seasonal birthrates quoted by the hospital administrator?</a:t>
            </a:r>
            <a:endParaRPr lang="en-US" sz="1400" dirty="0"/>
          </a:p>
        </p:txBody>
      </p:sp>
      <p:pic>
        <p:nvPicPr>
          <p:cNvPr id="7" name="Picture 6"/>
          <p:cNvPicPr>
            <a:picLocks noChangeAspect="1"/>
          </p:cNvPicPr>
          <p:nvPr/>
        </p:nvPicPr>
        <p:blipFill>
          <a:blip r:embed="rId2"/>
          <a:stretch>
            <a:fillRect/>
          </a:stretch>
        </p:blipFill>
        <p:spPr>
          <a:xfrm>
            <a:off x="609600" y="2819400"/>
            <a:ext cx="7591425" cy="2324100"/>
          </a:xfrm>
          <a:prstGeom prst="rect">
            <a:avLst/>
          </a:prstGeom>
        </p:spPr>
      </p:pic>
    </p:spTree>
    <p:extLst>
      <p:ext uri="{BB962C8B-B14F-4D97-AF65-F5344CB8AC3E}">
        <p14:creationId xmlns:p14="http://schemas.microsoft.com/office/powerpoint/2010/main" val="31159464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47800" y="990600"/>
            <a:ext cx="6105525" cy="1605938"/>
          </a:xfrm>
          <a:prstGeom prst="rect">
            <a:avLst/>
          </a:prstGeom>
        </p:spPr>
      </p:pic>
      <p:sp>
        <p:nvSpPr>
          <p:cNvPr id="4" name="Rectangle 3"/>
          <p:cNvSpPr/>
          <p:nvPr/>
        </p:nvSpPr>
        <p:spPr>
          <a:xfrm>
            <a:off x="152400" y="3048000"/>
            <a:ext cx="9067800"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roxima-nova"/>
              </a:rPr>
              <a:t>Our data is divided into categories. The categories are the seasons. Chi-squared, or the Goodness of Fit Test, </a:t>
            </a:r>
            <a:r>
              <a:rPr lang="en-US" dirty="0">
                <a:solidFill>
                  <a:srgbClr val="000000"/>
                </a:solidFill>
                <a:latin typeface="proxima-nova"/>
              </a:rPr>
              <a:t>is more appropriate for evaluating data sets</a:t>
            </a:r>
            <a:r>
              <a:rPr lang="en-US" dirty="0">
                <a:solidFill>
                  <a:srgbClr val="333333"/>
                </a:solidFill>
                <a:latin typeface="proxima-nova"/>
              </a:rPr>
              <a:t> in which data is categorized.</a:t>
            </a:r>
          </a:p>
          <a:p>
            <a:pPr marL="285750" indent="-285750">
              <a:buFont typeface="Arial" panose="020B0604020202020204" pitchFamily="34" charset="0"/>
              <a:buChar char="•"/>
            </a:pPr>
            <a:endParaRPr lang="en-US" dirty="0">
              <a:solidFill>
                <a:srgbClr val="333333"/>
              </a:solidFill>
              <a:latin typeface="proxima-nova"/>
            </a:endParaRPr>
          </a:p>
          <a:p>
            <a:pPr marL="285750" indent="-285750">
              <a:buFont typeface="Arial" panose="020B0604020202020204" pitchFamily="34" charset="0"/>
              <a:buChar char="•"/>
            </a:pPr>
            <a:r>
              <a:rPr lang="en-US" dirty="0">
                <a:solidFill>
                  <a:srgbClr val="333333"/>
                </a:solidFill>
                <a:latin typeface="proxima-nova"/>
              </a:rPr>
              <a:t>With a t-test you're evaluating the null hypothesis when two sets of data are collected but not categorized. </a:t>
            </a:r>
            <a:endParaRPr lang="en-US" b="0" i="0" dirty="0">
              <a:solidFill>
                <a:srgbClr val="333333"/>
              </a:solidFill>
              <a:effectLst/>
              <a:latin typeface="proxima-nova"/>
            </a:endParaRPr>
          </a:p>
        </p:txBody>
      </p:sp>
    </p:spTree>
    <p:extLst>
      <p:ext uri="{BB962C8B-B14F-4D97-AF65-F5344CB8AC3E}">
        <p14:creationId xmlns:p14="http://schemas.microsoft.com/office/powerpoint/2010/main" val="20939229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3412" y="1133475"/>
            <a:ext cx="7877175" cy="4591050"/>
          </a:xfrm>
          <a:prstGeom prst="rect">
            <a:avLst/>
          </a:prstGeom>
        </p:spPr>
      </p:pic>
    </p:spTree>
    <p:extLst>
      <p:ext uri="{BB962C8B-B14F-4D97-AF65-F5344CB8AC3E}">
        <p14:creationId xmlns:p14="http://schemas.microsoft.com/office/powerpoint/2010/main" val="12069749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200" y="1143000"/>
            <a:ext cx="8201025" cy="4029075"/>
          </a:xfrm>
          <a:prstGeom prst="rect">
            <a:avLst/>
          </a:prstGeom>
        </p:spPr>
      </p:pic>
      <p:sp>
        <p:nvSpPr>
          <p:cNvPr id="4" name="Rectangle 3"/>
          <p:cNvSpPr/>
          <p:nvPr/>
        </p:nvSpPr>
        <p:spPr>
          <a:xfrm>
            <a:off x="152400" y="5486400"/>
            <a:ext cx="5029200" cy="369332"/>
          </a:xfrm>
          <a:prstGeom prst="rect">
            <a:avLst/>
          </a:prstGeom>
        </p:spPr>
        <p:txBody>
          <a:bodyPr wrap="square">
            <a:spAutoFit/>
          </a:bodyPr>
          <a:lstStyle/>
          <a:p>
            <a:r>
              <a:rPr lang="en-US" dirty="0">
                <a:solidFill>
                  <a:srgbClr val="000000"/>
                </a:solidFill>
                <a:latin typeface="proxima-nova"/>
              </a:rPr>
              <a:t>Notice this is not an X.</a:t>
            </a:r>
            <a:r>
              <a:rPr lang="en-US" dirty="0">
                <a:solidFill>
                  <a:srgbClr val="333333"/>
                </a:solidFill>
                <a:latin typeface="proxima-nova"/>
              </a:rPr>
              <a:t> It's the Greek letter chi. </a:t>
            </a:r>
            <a:endParaRPr lang="en-US" dirty="0"/>
          </a:p>
        </p:txBody>
      </p:sp>
    </p:spTree>
    <p:extLst>
      <p:ext uri="{BB962C8B-B14F-4D97-AF65-F5344CB8AC3E}">
        <p14:creationId xmlns:p14="http://schemas.microsoft.com/office/powerpoint/2010/main" val="32476422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2400" y="990600"/>
            <a:ext cx="8362950" cy="2438400"/>
          </a:xfrm>
          <a:prstGeom prst="rect">
            <a:avLst/>
          </a:prstGeom>
        </p:spPr>
      </p:pic>
      <p:pic>
        <p:nvPicPr>
          <p:cNvPr id="6" name="Picture 5"/>
          <p:cNvPicPr>
            <a:picLocks noChangeAspect="1"/>
          </p:cNvPicPr>
          <p:nvPr/>
        </p:nvPicPr>
        <p:blipFill>
          <a:blip r:embed="rId3"/>
          <a:stretch>
            <a:fillRect/>
          </a:stretch>
        </p:blipFill>
        <p:spPr>
          <a:xfrm>
            <a:off x="152400" y="3657600"/>
            <a:ext cx="2438400" cy="1655482"/>
          </a:xfrm>
          <a:prstGeom prst="rect">
            <a:avLst/>
          </a:prstGeom>
        </p:spPr>
      </p:pic>
      <p:pic>
        <p:nvPicPr>
          <p:cNvPr id="7" name="Picture 6"/>
          <p:cNvPicPr>
            <a:picLocks noChangeAspect="1"/>
          </p:cNvPicPr>
          <p:nvPr/>
        </p:nvPicPr>
        <p:blipFill>
          <a:blip r:embed="rId4"/>
          <a:stretch>
            <a:fillRect/>
          </a:stretch>
        </p:blipFill>
        <p:spPr>
          <a:xfrm>
            <a:off x="3276600" y="3640667"/>
            <a:ext cx="4800600" cy="2400300"/>
          </a:xfrm>
          <a:prstGeom prst="rect">
            <a:avLst/>
          </a:prstGeom>
        </p:spPr>
      </p:pic>
    </p:spTree>
    <p:extLst>
      <p:ext uri="{BB962C8B-B14F-4D97-AF65-F5344CB8AC3E}">
        <p14:creationId xmlns:p14="http://schemas.microsoft.com/office/powerpoint/2010/main" val="22110362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0" y="914400"/>
            <a:ext cx="4305300" cy="5448300"/>
          </a:xfrm>
          <a:prstGeom prst="rect">
            <a:avLst/>
          </a:prstGeom>
        </p:spPr>
      </p:pic>
      <p:sp>
        <p:nvSpPr>
          <p:cNvPr id="4" name="Rectangle 3"/>
          <p:cNvSpPr/>
          <p:nvPr/>
        </p:nvSpPr>
        <p:spPr>
          <a:xfrm>
            <a:off x="4800600" y="1600200"/>
            <a:ext cx="4191000" cy="3139321"/>
          </a:xfrm>
          <a:prstGeom prst="rect">
            <a:avLst/>
          </a:prstGeom>
        </p:spPr>
        <p:txBody>
          <a:bodyPr wrap="square">
            <a:spAutoFit/>
          </a:bodyPr>
          <a:lstStyle/>
          <a:p>
            <a:pPr algn="just"/>
            <a:r>
              <a:rPr lang="en-US" dirty="0">
                <a:solidFill>
                  <a:srgbClr val="333333"/>
                </a:solidFill>
                <a:latin typeface="proxima-nova"/>
              </a:rPr>
              <a:t>Our calculated chi-square value was 9.06. This means we are to the right to 7.815, so we reject our null hypothesis. </a:t>
            </a:r>
          </a:p>
          <a:p>
            <a:pPr algn="just"/>
            <a:endParaRPr lang="en-US" dirty="0">
              <a:solidFill>
                <a:srgbClr val="333333"/>
              </a:solidFill>
              <a:latin typeface="proxima-nova"/>
            </a:endParaRPr>
          </a:p>
          <a:p>
            <a:pPr algn="just"/>
            <a:r>
              <a:rPr lang="en-US" dirty="0">
                <a:solidFill>
                  <a:srgbClr val="333333"/>
                </a:solidFill>
                <a:latin typeface="proxima-nova"/>
              </a:rPr>
              <a:t>The goodness of fit test helped us see that based on our single year of birth data, we can say with 95% confidence that the hospital administrator's stated seasonal distribution was extremely unlikely.</a:t>
            </a:r>
            <a:endParaRPr lang="en-US" dirty="0"/>
          </a:p>
        </p:txBody>
      </p:sp>
    </p:spTree>
    <p:extLst>
      <p:ext uri="{BB962C8B-B14F-4D97-AF65-F5344CB8AC3E}">
        <p14:creationId xmlns:p14="http://schemas.microsoft.com/office/powerpoint/2010/main" val="39030608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990600"/>
            <a:ext cx="8991600" cy="1723549"/>
          </a:xfrm>
          <a:prstGeom prst="rect">
            <a:avLst/>
          </a:prstGeom>
        </p:spPr>
        <p:txBody>
          <a:bodyPr wrap="square">
            <a:spAutoFit/>
          </a:bodyPr>
          <a:lstStyle/>
          <a:p>
            <a:r>
              <a:rPr lang="en-US" dirty="0">
                <a:solidFill>
                  <a:srgbClr val="333333"/>
                </a:solidFill>
                <a:latin typeface="proxima-nova"/>
              </a:rPr>
              <a:t>Analysis of Variance, often referred to as ANOVA.</a:t>
            </a:r>
          </a:p>
          <a:p>
            <a:endParaRPr lang="en-US" dirty="0">
              <a:solidFill>
                <a:srgbClr val="333333"/>
              </a:solidFill>
              <a:latin typeface="proxima-nova"/>
            </a:endParaRPr>
          </a:p>
          <a:p>
            <a:pPr algn="just"/>
            <a:r>
              <a:rPr lang="en-US" sz="1400" dirty="0">
                <a:solidFill>
                  <a:srgbClr val="333333"/>
                </a:solidFill>
                <a:latin typeface="proxima-nova"/>
              </a:rPr>
              <a:t>ANOVA is a procedure used to determine if the variation between reported output is the result of some particular factor, </a:t>
            </a:r>
            <a:r>
              <a:rPr lang="en-US" sz="1400" dirty="0">
                <a:solidFill>
                  <a:srgbClr val="000000"/>
                </a:solidFill>
                <a:latin typeface="proxima-nova"/>
              </a:rPr>
              <a:t>or if the variation is simply the result of randomness.</a:t>
            </a:r>
            <a:r>
              <a:rPr lang="en-US" sz="1400" dirty="0">
                <a:solidFill>
                  <a:srgbClr val="333333"/>
                </a:solidFill>
                <a:latin typeface="proxima-nova"/>
              </a:rPr>
              <a:t> </a:t>
            </a:r>
          </a:p>
          <a:p>
            <a:pPr algn="just"/>
            <a:endParaRPr lang="en-US" sz="1400" dirty="0">
              <a:solidFill>
                <a:srgbClr val="333333"/>
              </a:solidFill>
              <a:latin typeface="proxima-nova"/>
            </a:endParaRPr>
          </a:p>
          <a:p>
            <a:pPr algn="just"/>
            <a:r>
              <a:rPr lang="en-US" sz="1400" dirty="0">
                <a:solidFill>
                  <a:srgbClr val="333333"/>
                </a:solidFill>
                <a:latin typeface="proxima-nova"/>
              </a:rPr>
              <a:t>In this case, we have one factor: age. We also consider the number of levels. In this case, we had three levels, since guests were divided into three age ranges.</a:t>
            </a:r>
            <a:endParaRPr lang="en-US" sz="1400" b="0" i="0" dirty="0">
              <a:solidFill>
                <a:srgbClr val="333333"/>
              </a:solidFill>
              <a:effectLst/>
              <a:latin typeface="proxima-nova"/>
            </a:endParaRPr>
          </a:p>
        </p:txBody>
      </p:sp>
      <p:pic>
        <p:nvPicPr>
          <p:cNvPr id="3" name="Picture 2"/>
          <p:cNvPicPr>
            <a:picLocks noChangeAspect="1"/>
          </p:cNvPicPr>
          <p:nvPr/>
        </p:nvPicPr>
        <p:blipFill>
          <a:blip r:embed="rId2"/>
          <a:stretch>
            <a:fillRect/>
          </a:stretch>
        </p:blipFill>
        <p:spPr>
          <a:xfrm>
            <a:off x="1447800" y="3200400"/>
            <a:ext cx="5629275" cy="1752600"/>
          </a:xfrm>
          <a:prstGeom prst="rect">
            <a:avLst/>
          </a:prstGeom>
        </p:spPr>
      </p:pic>
      <p:sp>
        <p:nvSpPr>
          <p:cNvPr id="4" name="TextBox 3"/>
          <p:cNvSpPr txBox="1"/>
          <p:nvPr/>
        </p:nvSpPr>
        <p:spPr>
          <a:xfrm>
            <a:off x="2971800" y="5105400"/>
            <a:ext cx="3962400" cy="369332"/>
          </a:xfrm>
          <a:prstGeom prst="rect">
            <a:avLst/>
          </a:prstGeom>
          <a:noFill/>
        </p:spPr>
        <p:txBody>
          <a:bodyPr wrap="square" rtlCol="0">
            <a:spAutoFit/>
          </a:bodyPr>
          <a:lstStyle/>
          <a:p>
            <a:r>
              <a:rPr lang="en-US" dirty="0"/>
              <a:t>Hotel Rating by Guests</a:t>
            </a:r>
          </a:p>
        </p:txBody>
      </p:sp>
    </p:spTree>
    <p:extLst>
      <p:ext uri="{BB962C8B-B14F-4D97-AF65-F5344CB8AC3E}">
        <p14:creationId xmlns:p14="http://schemas.microsoft.com/office/powerpoint/2010/main" val="1227923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867" y="3733800"/>
            <a:ext cx="9144000" cy="2585323"/>
          </a:xfrm>
          <a:prstGeom prst="rect">
            <a:avLst/>
          </a:prstGeom>
        </p:spPr>
        <p:txBody>
          <a:bodyPr wrap="square">
            <a:spAutoFit/>
          </a:bodyPr>
          <a:lstStyle/>
          <a:p>
            <a:r>
              <a:rPr lang="en-US" dirty="0">
                <a:solidFill>
                  <a:srgbClr val="333333"/>
                </a:solidFill>
                <a:latin typeface="proxima-nova"/>
              </a:rPr>
              <a:t>It looks like </a:t>
            </a:r>
            <a:r>
              <a:rPr lang="en-US" dirty="0" err="1">
                <a:solidFill>
                  <a:srgbClr val="333333"/>
                </a:solidFill>
                <a:latin typeface="proxima-nova"/>
              </a:rPr>
              <a:t>ComMobile</a:t>
            </a:r>
            <a:r>
              <a:rPr lang="en-US" dirty="0">
                <a:solidFill>
                  <a:srgbClr val="333333"/>
                </a:solidFill>
                <a:latin typeface="proxima-nova"/>
              </a:rPr>
              <a:t> is providing better service than its competitors.</a:t>
            </a:r>
          </a:p>
          <a:p>
            <a:endParaRPr lang="en-US" dirty="0">
              <a:solidFill>
                <a:srgbClr val="333333"/>
              </a:solidFill>
              <a:latin typeface="proxima-nova"/>
            </a:endParaRPr>
          </a:p>
          <a:p>
            <a:r>
              <a:rPr lang="en-US" dirty="0">
                <a:solidFill>
                  <a:srgbClr val="333333"/>
                </a:solidFill>
                <a:latin typeface="proxima-nova"/>
              </a:rPr>
              <a:t>And it looks like Air Mobile is providing the worst service. I'm simply basing this off of their mean values. </a:t>
            </a:r>
          </a:p>
          <a:p>
            <a:pPr algn="just"/>
            <a:endParaRPr lang="en-US" dirty="0">
              <a:solidFill>
                <a:srgbClr val="333333"/>
              </a:solidFill>
              <a:latin typeface="proxima-nova"/>
            </a:endParaRPr>
          </a:p>
          <a:p>
            <a:pPr algn="just"/>
            <a:r>
              <a:rPr lang="en-US" dirty="0">
                <a:solidFill>
                  <a:srgbClr val="333333"/>
                </a:solidFill>
                <a:latin typeface="proxima-nova"/>
              </a:rPr>
              <a:t>The question is, is it possible that these data values happen by chance </a:t>
            </a:r>
            <a:r>
              <a:rPr lang="en-US" dirty="0">
                <a:solidFill>
                  <a:srgbClr val="000000"/>
                </a:solidFill>
                <a:latin typeface="proxima-nova"/>
              </a:rPr>
              <a:t>and that perhaps the services are equal?</a:t>
            </a:r>
            <a:r>
              <a:rPr lang="en-US" dirty="0">
                <a:solidFill>
                  <a:srgbClr val="333333"/>
                </a:solidFill>
                <a:latin typeface="proxima-nova"/>
              </a:rPr>
              <a:t> In other words, perhaps if the entire population of mobile service users got to try all four companies we would find that there really is not a difference between these companies.</a:t>
            </a:r>
            <a:endParaRPr lang="en-US" b="0" i="0" dirty="0">
              <a:solidFill>
                <a:srgbClr val="333333"/>
              </a:solidFill>
              <a:effectLst/>
              <a:latin typeface="proxima-nova"/>
            </a:endParaRPr>
          </a:p>
        </p:txBody>
      </p:sp>
      <p:pic>
        <p:nvPicPr>
          <p:cNvPr id="4" name="Picture 3"/>
          <p:cNvPicPr>
            <a:picLocks noChangeAspect="1"/>
          </p:cNvPicPr>
          <p:nvPr/>
        </p:nvPicPr>
        <p:blipFill>
          <a:blip r:embed="rId2"/>
          <a:stretch>
            <a:fillRect/>
          </a:stretch>
        </p:blipFill>
        <p:spPr>
          <a:xfrm>
            <a:off x="381000" y="990600"/>
            <a:ext cx="8153400" cy="2533650"/>
          </a:xfrm>
          <a:prstGeom prst="rect">
            <a:avLst/>
          </a:prstGeom>
        </p:spPr>
      </p:pic>
    </p:spTree>
    <p:extLst>
      <p:ext uri="{BB962C8B-B14F-4D97-AF65-F5344CB8AC3E}">
        <p14:creationId xmlns:p14="http://schemas.microsoft.com/office/powerpoint/2010/main" val="11352089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1143000"/>
            <a:ext cx="8029575" cy="3086100"/>
          </a:xfrm>
          <a:prstGeom prst="rect">
            <a:avLst/>
          </a:prstGeom>
        </p:spPr>
      </p:pic>
      <p:sp>
        <p:nvSpPr>
          <p:cNvPr id="3" name="Rectangle 2"/>
          <p:cNvSpPr/>
          <p:nvPr/>
        </p:nvSpPr>
        <p:spPr>
          <a:xfrm>
            <a:off x="1905000" y="4343400"/>
            <a:ext cx="4262705" cy="369332"/>
          </a:xfrm>
          <a:prstGeom prst="rect">
            <a:avLst/>
          </a:prstGeom>
        </p:spPr>
        <p:txBody>
          <a:bodyPr wrap="none">
            <a:spAutoFit/>
          </a:bodyPr>
          <a:lstStyle/>
          <a:p>
            <a:r>
              <a:rPr lang="en-US" dirty="0">
                <a:solidFill>
                  <a:srgbClr val="333333"/>
                </a:solidFill>
                <a:latin typeface="proxima-nova"/>
              </a:rPr>
              <a:t> </a:t>
            </a:r>
            <a:r>
              <a:rPr lang="en-US" dirty="0">
                <a:solidFill>
                  <a:srgbClr val="000000"/>
                </a:solidFill>
                <a:latin typeface="proxima-nova"/>
              </a:rPr>
              <a:t>the average of all 16 data values is 5.0.</a:t>
            </a:r>
            <a:endParaRPr lang="en-US" dirty="0"/>
          </a:p>
        </p:txBody>
      </p:sp>
    </p:spTree>
    <p:extLst>
      <p:ext uri="{BB962C8B-B14F-4D97-AF65-F5344CB8AC3E}">
        <p14:creationId xmlns:p14="http://schemas.microsoft.com/office/powerpoint/2010/main" val="11558923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9200" y="914400"/>
            <a:ext cx="5105400" cy="4143883"/>
          </a:xfrm>
          <a:prstGeom prst="rect">
            <a:avLst/>
          </a:prstGeom>
        </p:spPr>
      </p:pic>
      <p:sp>
        <p:nvSpPr>
          <p:cNvPr id="3" name="TextBox 2"/>
          <p:cNvSpPr txBox="1"/>
          <p:nvPr/>
        </p:nvSpPr>
        <p:spPr>
          <a:xfrm>
            <a:off x="114300" y="381000"/>
            <a:ext cx="1600200" cy="369332"/>
          </a:xfrm>
          <a:prstGeom prst="rect">
            <a:avLst/>
          </a:prstGeom>
          <a:noFill/>
        </p:spPr>
        <p:txBody>
          <a:bodyPr wrap="square" rtlCol="0">
            <a:spAutoFit/>
          </a:bodyPr>
          <a:lstStyle/>
          <a:p>
            <a:r>
              <a:rPr lang="en-US" dirty="0"/>
              <a:t>SST</a:t>
            </a:r>
          </a:p>
        </p:txBody>
      </p:sp>
      <p:sp>
        <p:nvSpPr>
          <p:cNvPr id="5" name="Rectangle 4"/>
          <p:cNvSpPr/>
          <p:nvPr/>
        </p:nvSpPr>
        <p:spPr>
          <a:xfrm>
            <a:off x="228600" y="5222351"/>
            <a:ext cx="8839200" cy="646331"/>
          </a:xfrm>
          <a:prstGeom prst="rect">
            <a:avLst/>
          </a:prstGeom>
        </p:spPr>
        <p:txBody>
          <a:bodyPr wrap="square">
            <a:spAutoFit/>
          </a:bodyPr>
          <a:lstStyle/>
          <a:p>
            <a:r>
              <a:rPr lang="en-US" dirty="0">
                <a:solidFill>
                  <a:srgbClr val="333333"/>
                </a:solidFill>
                <a:latin typeface="proxima-nova"/>
              </a:rPr>
              <a:t>ANOVA has allowed us to calculate </a:t>
            </a:r>
            <a:r>
              <a:rPr lang="en-US" dirty="0">
                <a:solidFill>
                  <a:srgbClr val="000000"/>
                </a:solidFill>
                <a:latin typeface="proxima-nova"/>
              </a:rPr>
              <a:t>the level of variance between all 16 points</a:t>
            </a:r>
            <a:r>
              <a:rPr lang="en-US" dirty="0">
                <a:solidFill>
                  <a:srgbClr val="333333"/>
                </a:solidFill>
                <a:latin typeface="proxima-nova"/>
              </a:rPr>
              <a:t> in our complete data set and the grand mean of the entire set.</a:t>
            </a:r>
            <a:endParaRPr lang="en-US" dirty="0"/>
          </a:p>
        </p:txBody>
      </p:sp>
    </p:spTree>
    <p:extLst>
      <p:ext uri="{BB962C8B-B14F-4D97-AF65-F5344CB8AC3E}">
        <p14:creationId xmlns:p14="http://schemas.microsoft.com/office/powerpoint/2010/main" val="2804613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5051</TotalTime>
  <Words>2496</Words>
  <Application>Microsoft Office PowerPoint</Application>
  <PresentationFormat>On-screen Show (4:3)</PresentationFormat>
  <Paragraphs>358</Paragraphs>
  <Slides>127</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127</vt:i4>
      </vt:variant>
    </vt:vector>
  </HeadingPairs>
  <TitlesOfParts>
    <vt:vector size="140" baseType="lpstr">
      <vt:lpstr>Arial</vt:lpstr>
      <vt:lpstr>Calibri</vt:lpstr>
      <vt:lpstr>Helvetica Neue</vt:lpstr>
      <vt:lpstr>Philosopher</vt:lpstr>
      <vt:lpstr>poppins</vt:lpstr>
      <vt:lpstr>proxima-nova</vt:lpstr>
      <vt:lpstr>roboto</vt:lpstr>
      <vt:lpstr>roboto</vt:lpstr>
      <vt:lpstr>Tahoma</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Standard Deviation &amp; Variance  (Measure of dispersion) </vt:lpstr>
      <vt:lpstr>PowerPoint Presentation</vt:lpstr>
      <vt:lpstr>Which one is bigger or Smaller</vt:lpstr>
      <vt:lpstr>Calculating Variance and SD</vt:lpstr>
      <vt:lpstr>Covariance</vt:lpstr>
      <vt:lpstr>Covariance</vt:lpstr>
      <vt:lpstr>Correlation coefficient</vt:lpstr>
      <vt:lpstr>Correlation coefficient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Normal Distribution</vt:lpstr>
      <vt:lpstr>Normal Distribution</vt:lpstr>
      <vt:lpstr>PowerPoint Presentation</vt:lpstr>
      <vt:lpstr>PowerPoint Presentation</vt:lpstr>
      <vt:lpstr>PowerPoint Presentation</vt:lpstr>
      <vt:lpstr>PowerPoint Presentation</vt:lpstr>
      <vt:lpstr>PowerPoint Presentation</vt:lpstr>
      <vt:lpstr>Skewness</vt:lpstr>
      <vt:lpstr>Kurtosis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sampling sampling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Hypothesis Testing – Example</vt:lpstr>
      <vt:lpstr>Hypothesis Testing – Example,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Anova</vt:lpstr>
      <vt:lpstr>PowerPoint Presentation</vt:lpstr>
      <vt:lpstr>PowerPoint Presentation</vt:lpstr>
      <vt:lpstr>PowerPoint Presentation</vt:lpstr>
      <vt:lpstr>PowerPoint Presentation</vt:lpstr>
      <vt:lpstr>PowerPoint Presentation</vt:lpstr>
      <vt:lpstr>Why Decision Tree?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Gupta, Sachin</dc:creator>
  <cp:lastModifiedBy>Sachin Gupta</cp:lastModifiedBy>
  <cp:revision>87</cp:revision>
  <dcterms:created xsi:type="dcterms:W3CDTF">2019-02-09T12:04:52Z</dcterms:created>
  <dcterms:modified xsi:type="dcterms:W3CDTF">2020-05-02T05:13:04Z</dcterms:modified>
</cp:coreProperties>
</file>